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96" r:id="rId1"/>
    <p:sldMasterId id="2147483708" r:id="rId2"/>
    <p:sldMasterId id="2147483744" r:id="rId3"/>
    <p:sldMasterId id="2147483756" r:id="rId4"/>
  </p:sldMasterIdLst>
  <p:notesMasterIdLst>
    <p:notesMasterId r:id="rId89"/>
  </p:notesMasterIdLst>
  <p:sldIdLst>
    <p:sldId id="617" r:id="rId5"/>
    <p:sldId id="1252" r:id="rId6"/>
    <p:sldId id="1313" r:id="rId7"/>
    <p:sldId id="1330" r:id="rId8"/>
    <p:sldId id="1331" r:id="rId9"/>
    <p:sldId id="1333" r:id="rId10"/>
    <p:sldId id="1334" r:id="rId11"/>
    <p:sldId id="1329" r:id="rId12"/>
    <p:sldId id="1332" r:id="rId13"/>
    <p:sldId id="1386" r:id="rId14"/>
    <p:sldId id="1312" r:id="rId15"/>
    <p:sldId id="1335" r:id="rId16"/>
    <p:sldId id="1336" r:id="rId17"/>
    <p:sldId id="1344" r:id="rId18"/>
    <p:sldId id="1337" r:id="rId19"/>
    <p:sldId id="1338" r:id="rId20"/>
    <p:sldId id="1339" r:id="rId21"/>
    <p:sldId id="1341" r:id="rId22"/>
    <p:sldId id="1340" r:id="rId23"/>
    <p:sldId id="1396" r:id="rId24"/>
    <p:sldId id="1387" r:id="rId25"/>
    <p:sldId id="1307" r:id="rId26"/>
    <p:sldId id="1343" r:id="rId27"/>
    <p:sldId id="1342" r:id="rId28"/>
    <p:sldId id="1345" r:id="rId29"/>
    <p:sldId id="1351" r:id="rId30"/>
    <p:sldId id="1350" r:id="rId31"/>
    <p:sldId id="1346" r:id="rId32"/>
    <p:sldId id="1356" r:id="rId33"/>
    <p:sldId id="1348" r:id="rId34"/>
    <p:sldId id="1349" r:id="rId35"/>
    <p:sldId id="1352" r:id="rId36"/>
    <p:sldId id="1353" r:id="rId37"/>
    <p:sldId id="1354" r:id="rId38"/>
    <p:sldId id="1355" r:id="rId39"/>
    <p:sldId id="1375" r:id="rId40"/>
    <p:sldId id="1376" r:id="rId41"/>
    <p:sldId id="1377" r:id="rId42"/>
    <p:sldId id="1378" r:id="rId43"/>
    <p:sldId id="1379" r:id="rId44"/>
    <p:sldId id="1380" r:id="rId45"/>
    <p:sldId id="1381" r:id="rId46"/>
    <p:sldId id="1308" r:id="rId47"/>
    <p:sldId id="1310" r:id="rId48"/>
    <p:sldId id="1357" r:id="rId49"/>
    <p:sldId id="1382" r:id="rId50"/>
    <p:sldId id="1311" r:id="rId51"/>
    <p:sldId id="1363" r:id="rId52"/>
    <p:sldId id="1358" r:id="rId53"/>
    <p:sldId id="1359" r:id="rId54"/>
    <p:sldId id="1305" r:id="rId55"/>
    <p:sldId id="1362" r:id="rId56"/>
    <p:sldId id="1361" r:id="rId57"/>
    <p:sldId id="1360" r:id="rId58"/>
    <p:sldId id="1383" r:id="rId59"/>
    <p:sldId id="1153" r:id="rId60"/>
    <p:sldId id="1384" r:id="rId61"/>
    <p:sldId id="1385" r:id="rId62"/>
    <p:sldId id="1217" r:id="rId63"/>
    <p:sldId id="1216" r:id="rId64"/>
    <p:sldId id="1314" r:id="rId65"/>
    <p:sldId id="1366" r:id="rId66"/>
    <p:sldId id="1367" r:id="rId67"/>
    <p:sldId id="1364" r:id="rId68"/>
    <p:sldId id="1365" r:id="rId69"/>
    <p:sldId id="1368" r:id="rId70"/>
    <p:sldId id="1223" r:id="rId71"/>
    <p:sldId id="1224" r:id="rId72"/>
    <p:sldId id="1398" r:id="rId73"/>
    <p:sldId id="1399" r:id="rId74"/>
    <p:sldId id="1400" r:id="rId75"/>
    <p:sldId id="1369" r:id="rId76"/>
    <p:sldId id="1218" r:id="rId77"/>
    <p:sldId id="1391" r:id="rId78"/>
    <p:sldId id="1392" r:id="rId79"/>
    <p:sldId id="1394" r:id="rId80"/>
    <p:sldId id="1395" r:id="rId81"/>
    <p:sldId id="1370" r:id="rId82"/>
    <p:sldId id="1316" r:id="rId83"/>
    <p:sldId id="1317" r:id="rId84"/>
    <p:sldId id="1373" r:id="rId85"/>
    <p:sldId id="1374" r:id="rId86"/>
    <p:sldId id="1304" r:id="rId87"/>
    <p:sldId id="1397" r:id="rId8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张 江" initials="张" lastIdx="1" clrIdx="0">
    <p:extLst>
      <p:ext uri="{19B8F6BF-5375-455C-9EA6-DF929625EA0E}">
        <p15:presenceInfo xmlns:p15="http://schemas.microsoft.com/office/powerpoint/2012/main" userId="f83a269fd8b6ef2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24726"/>
    <a:srgbClr val="FF9394"/>
    <a:srgbClr val="C9751D"/>
    <a:srgbClr val="EC8922"/>
    <a:srgbClr val="FF7200"/>
    <a:srgbClr val="0432FF"/>
    <a:srgbClr val="00FA09"/>
    <a:srgbClr val="FF40FF"/>
    <a:srgbClr val="D24626"/>
    <a:srgbClr val="FF98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787" autoAdjust="0"/>
    <p:restoredTop sz="86369" autoAdjust="0"/>
  </p:normalViewPr>
  <p:slideViewPr>
    <p:cSldViewPr snapToGrid="0">
      <p:cViewPr varScale="1">
        <p:scale>
          <a:sx n="120" d="100"/>
          <a:sy n="120" d="100"/>
        </p:scale>
        <p:origin x="216" y="264"/>
      </p:cViewPr>
      <p:guideLst/>
    </p:cSldViewPr>
  </p:slideViewPr>
  <p:outlineViewPr>
    <p:cViewPr>
      <p:scale>
        <a:sx n="33" d="100"/>
        <a:sy n="33" d="100"/>
      </p:scale>
      <p:origin x="0" y="-1041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notesMaster" Target="notesMasters/notesMaster1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5" Type="http://schemas.openxmlformats.org/officeDocument/2006/relationships/slide" Target="slides/slide1.xml"/><Relationship Id="rId90" Type="http://schemas.openxmlformats.org/officeDocument/2006/relationships/commentAuthors" Target="commentAuthors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93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9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B320F2-8DDF-7441-AC30-C7F64D304C23}" type="datetimeFigureOut">
              <a:rPr kumimoji="1" lang="zh-CN" altLang="en-US" smtClean="0"/>
              <a:t>2023/5/17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ADF059-263D-6141-9116-234C5C7E79C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507034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封面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746899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045613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509766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000305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196262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624502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641432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882140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207495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275864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602733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6736846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20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8608855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21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4029193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22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4300141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23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2335044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24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0830403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25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3800011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26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1449499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27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8705971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28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2839273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29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145301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1235254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30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710294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31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5175348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32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1564937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33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5338581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34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431623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ADF059-263D-6141-9116-234C5C7E79CB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0540493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ADF059-263D-6141-9116-234C5C7E79CB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7279713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ADF059-263D-6141-9116-234C5C7E79CB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811835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ADF059-263D-6141-9116-234C5C7E79CB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6116193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ADF059-263D-6141-9116-234C5C7E79CB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865887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6886594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ADF059-263D-6141-9116-234C5C7E79CB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8975119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ADF059-263D-6141-9116-234C5C7E79CB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4846683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ADF059-263D-6141-9116-234C5C7E79CB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8678281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43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3084631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44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6664629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45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3720114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46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0005752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47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0017533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48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6868857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49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592504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9760205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50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2363582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51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6054383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52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4188884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53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8136086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54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6896187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55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850450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56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426848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57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8942229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58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9410598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考虑先讲反事实和干预的区别：锁定变量！！！</a:t>
            </a:r>
            <a:r>
              <a:rPr lang="en-US" altLang="zh-CN" dirty="0"/>
              <a:t>S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ADF059-263D-6141-9116-234C5C7E79CB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6509520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61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36115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62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9257464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63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0727023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ADF059-263D-6141-9116-234C5C7E79CB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89693169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ADF059-263D-6141-9116-234C5C7E79CB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28790689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66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3643484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ADF059-263D-6141-9116-234C5C7E79CB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用</a:t>
            </a:r>
            <a:r>
              <a:rPr lang="en-US" altLang="zh-CN" dirty="0"/>
              <a:t>E</a:t>
            </a:r>
            <a:r>
              <a:rPr lang="zh-CN" altLang="en-US" dirty="0"/>
              <a:t>期望来表示问题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ADF059-263D-6141-9116-234C5C7E79CB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用</a:t>
            </a:r>
            <a:r>
              <a:rPr lang="en-US" altLang="zh-CN" dirty="0"/>
              <a:t>E</a:t>
            </a:r>
            <a:r>
              <a:rPr lang="zh-CN" altLang="en-US" dirty="0"/>
              <a:t>期望来表示问题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ADF059-263D-6141-9116-234C5C7E79CB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854495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13064484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用</a:t>
            </a:r>
            <a:r>
              <a:rPr lang="en-US" altLang="zh-CN" dirty="0"/>
              <a:t>E</a:t>
            </a:r>
            <a:r>
              <a:rPr lang="zh-CN" altLang="en-US" dirty="0"/>
              <a:t>期望来表示问题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ADF059-263D-6141-9116-234C5C7E79CB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70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00088404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用</a:t>
            </a:r>
            <a:r>
              <a:rPr lang="en-US" altLang="zh-CN" dirty="0"/>
              <a:t>E</a:t>
            </a:r>
            <a:r>
              <a:rPr lang="zh-CN" altLang="en-US" dirty="0"/>
              <a:t>期望来表示问题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ADF059-263D-6141-9116-234C5C7E79CB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71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0852378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72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52772554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ADF059-263D-6141-9116-234C5C7E79CB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73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ADF059-263D-6141-9116-234C5C7E79CB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74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7781025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ADF059-263D-6141-9116-234C5C7E79CB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75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52611634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ADF059-263D-6141-9116-234C5C7E79CB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76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41960872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ADF059-263D-6141-9116-234C5C7E79CB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77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1364549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78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3995092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79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254310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84326982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80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64765097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81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52209228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82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40844428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83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36111957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84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537728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945492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5/17/23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5254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5/17/23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133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5/17/23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1557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5/17/23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0402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5/17/23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7277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5/17/23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8279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5/17/23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5022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5/17/23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134604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5/17/23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38873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5/17/23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50159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5/17/23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2158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5/17/23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28819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5/17/23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03637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5/17/23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16189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5/17/23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6242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5/17/23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816034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5/17/23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78355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5/17/23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786619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5/17/23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65289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5/17/23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41976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5/17/23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52032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5/17/23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442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5/17/23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02732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C5164158-0CE9-4349-B3F5-2F2E57F0D0CB}" type="datetimeFigureOut">
              <a:rPr lang="en-US" smtClean="0"/>
              <a:t>5/17/23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12298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5/17/23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20700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5/17/23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43614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5/17/23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62461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5/17/23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777680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5/17/23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80252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5/17/23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489247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5/17/23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68375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5/17/23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55247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5/17/23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3006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5/17/23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06104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5/17/23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96798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C5164158-0CE9-4349-B3F5-2F2E57F0D0CB}" type="datetimeFigureOut">
              <a:rPr lang="en-US" smtClean="0"/>
              <a:t>5/17/23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05628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5/17/23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10503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lIns="45720" tIns="0" rIns="45720" bIns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5/17/23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79221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5/17/23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4888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5/17/23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31017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5/17/23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2365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5/17/23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3333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5/17/23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3142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5/17/23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8548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C5164158-0CE9-4349-B3F5-2F2E57F0D0CB}" type="datetimeFigureOut">
              <a:rPr lang="en-US" smtClean="0"/>
              <a:t>5/17/23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BF793C1-4AE8-46DE-A291-6FC92ECFF01F}"/>
              </a:ext>
            </a:extLst>
          </p:cNvPr>
          <p:cNvSpPr/>
          <p:nvPr userDrawn="1"/>
        </p:nvSpPr>
        <p:spPr>
          <a:xfrm flipH="1" flipV="1">
            <a:off x="0" y="0"/>
            <a:ext cx="12192000" cy="6858000"/>
          </a:xfrm>
          <a:prstGeom prst="rect">
            <a:avLst/>
          </a:prstGeom>
          <a:gradFill>
            <a:gsLst>
              <a:gs pos="57054">
                <a:srgbClr val="EEEEEE"/>
              </a:gs>
              <a:gs pos="0">
                <a:schemeClr val="bg1"/>
              </a:gs>
              <a:gs pos="74000">
                <a:schemeClr val="bg1">
                  <a:lumMod val="95000"/>
                </a:schemeClr>
              </a:gs>
              <a:gs pos="100000">
                <a:schemeClr val="bg1">
                  <a:lumMod val="9500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0690205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C5164158-0CE9-4349-B3F5-2F2E57F0D0CB}" type="datetimeFigureOut">
              <a:rPr lang="en-US" smtClean="0"/>
              <a:t>5/17/23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AF886FD-D7F9-47C6-94F2-5708763621CB}"/>
              </a:ext>
            </a:extLst>
          </p:cNvPr>
          <p:cNvSpPr/>
          <p:nvPr userDrawn="1"/>
        </p:nvSpPr>
        <p:spPr>
          <a:xfrm flipH="1" flipV="1">
            <a:off x="0" y="0"/>
            <a:ext cx="12192000" cy="6858000"/>
          </a:xfrm>
          <a:prstGeom prst="rect">
            <a:avLst/>
          </a:prstGeom>
          <a:gradFill>
            <a:gsLst>
              <a:gs pos="57054">
                <a:srgbClr val="EEEEEE"/>
              </a:gs>
              <a:gs pos="0">
                <a:schemeClr val="bg1"/>
              </a:gs>
              <a:gs pos="74000">
                <a:schemeClr val="bg1">
                  <a:lumMod val="95000"/>
                </a:schemeClr>
              </a:gs>
              <a:gs pos="100000">
                <a:schemeClr val="bg1">
                  <a:lumMod val="9500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0172065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C5164158-0CE9-4349-B3F5-2F2E57F0D0CB}" type="datetimeFigureOut">
              <a:rPr lang="en-US" smtClean="0"/>
              <a:t>5/17/23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6">
            <a:extLst>
              <a:ext uri="{FF2B5EF4-FFF2-40B4-BE49-F238E27FC236}">
                <a16:creationId xmlns:a16="http://schemas.microsoft.com/office/drawing/2014/main" id="{7D25CF06-0BE9-4827-BB67-D47A824E4072}"/>
              </a:ext>
            </a:extLst>
          </p:cNvPr>
          <p:cNvSpPr/>
          <p:nvPr userDrawn="1"/>
        </p:nvSpPr>
        <p:spPr>
          <a:xfrm flipH="1" flipV="1">
            <a:off x="0" y="0"/>
            <a:ext cx="12192000" cy="6858000"/>
          </a:xfrm>
          <a:prstGeom prst="rect">
            <a:avLst/>
          </a:prstGeom>
          <a:gradFill>
            <a:gsLst>
              <a:gs pos="57054">
                <a:srgbClr val="EEEEEE"/>
              </a:gs>
              <a:gs pos="0">
                <a:schemeClr val="bg1"/>
              </a:gs>
              <a:gs pos="74000">
                <a:schemeClr val="bg1">
                  <a:lumMod val="95000"/>
                </a:schemeClr>
              </a:gs>
              <a:gs pos="100000">
                <a:schemeClr val="bg1">
                  <a:lumMod val="9500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4078403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C5164158-0CE9-4349-B3F5-2F2E57F0D0CB}" type="datetimeFigureOut">
              <a:rPr lang="en-US" smtClean="0"/>
              <a:t>5/17/23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6"/>
          <p:cNvSpPr/>
          <p:nvPr userDrawn="1"/>
        </p:nvSpPr>
        <p:spPr>
          <a:xfrm flipH="1" flipV="1">
            <a:off x="0" y="0"/>
            <a:ext cx="12192000" cy="6858000"/>
          </a:xfrm>
          <a:prstGeom prst="rect">
            <a:avLst/>
          </a:prstGeom>
          <a:gradFill>
            <a:gsLst>
              <a:gs pos="57054">
                <a:srgbClr val="EEEEEE"/>
              </a:gs>
              <a:gs pos="0">
                <a:schemeClr val="bg1"/>
              </a:gs>
              <a:gs pos="74000">
                <a:schemeClr val="bg1">
                  <a:lumMod val="95000"/>
                </a:schemeClr>
              </a:gs>
              <a:gs pos="100000">
                <a:schemeClr val="bg1">
                  <a:lumMod val="9500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8033618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175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7055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935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815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09982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299845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49987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699895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3" Type="http://schemas.openxmlformats.org/officeDocument/2006/relationships/image" Target="../media/image15.jpe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7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80.png"/><Relationship Id="rId5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0.png"/><Relationship Id="rId7" Type="http://schemas.openxmlformats.org/officeDocument/2006/relationships/image" Target="../media/image2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00.png"/><Relationship Id="rId11" Type="http://schemas.openxmlformats.org/officeDocument/2006/relationships/image" Target="../media/image1.png"/><Relationship Id="rId5" Type="http://schemas.openxmlformats.org/officeDocument/2006/relationships/image" Target="../media/image190.png"/><Relationship Id="rId10" Type="http://schemas.openxmlformats.org/officeDocument/2006/relationships/image" Target="../media/image240.png"/><Relationship Id="rId9" Type="http://schemas.openxmlformats.org/officeDocument/2006/relationships/image" Target="../media/image23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.png"/><Relationship Id="rId5" Type="http://schemas.openxmlformats.org/officeDocument/2006/relationships/image" Target="../media/image25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.png"/><Relationship Id="rId5" Type="http://schemas.openxmlformats.org/officeDocument/2006/relationships/image" Target="../media/image28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32.jpeg"/><Relationship Id="rId5" Type="http://schemas.openxmlformats.org/officeDocument/2006/relationships/image" Target="../media/image290.png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jpe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33.png"/><Relationship Id="rId5" Type="http://schemas.openxmlformats.org/officeDocument/2006/relationships/image" Target="../media/image35.jpeg"/><Relationship Id="rId10" Type="http://schemas.openxmlformats.org/officeDocument/2006/relationships/image" Target="../media/image1.png"/><Relationship Id="rId4" Type="http://schemas.openxmlformats.org/officeDocument/2006/relationships/image" Target="../media/image34.jpeg"/><Relationship Id="rId9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4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380.png"/><Relationship Id="rId5" Type="http://schemas.openxmlformats.org/officeDocument/2006/relationships/image" Target="../media/image38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8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9.png"/><Relationship Id="rId9" Type="http://schemas.openxmlformats.org/officeDocument/2006/relationships/image" Target="../media/image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6.tiff"/><Relationship Id="rId5" Type="http://schemas.openxmlformats.org/officeDocument/2006/relationships/image" Target="../media/image5.jpeg"/><Relationship Id="rId4" Type="http://schemas.openxmlformats.org/officeDocument/2006/relationships/image" Target="../media/image4.tif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4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1.png"/><Relationship Id="rId4" Type="http://schemas.openxmlformats.org/officeDocument/2006/relationships/image" Target="../media/image5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.png"/><Relationship Id="rId5" Type="http://schemas.openxmlformats.org/officeDocument/2006/relationships/image" Target="../media/image7.jpeg"/><Relationship Id="rId4" Type="http://schemas.openxmlformats.org/officeDocument/2006/relationships/image" Target="../media/image6.tif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1.png"/><Relationship Id="rId4" Type="http://schemas.openxmlformats.org/officeDocument/2006/relationships/image" Target="../media/image5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59.png"/><Relationship Id="rId4" Type="http://schemas.openxmlformats.org/officeDocument/2006/relationships/image" Target="../media/image31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60.png"/><Relationship Id="rId5" Type="http://schemas.openxmlformats.org/officeDocument/2006/relationships/image" Target="../media/image550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62.png"/><Relationship Id="rId5" Type="http://schemas.openxmlformats.org/officeDocument/2006/relationships/image" Target="../media/image6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.png"/><Relationship Id="rId5" Type="http://schemas.openxmlformats.org/officeDocument/2006/relationships/image" Target="../media/image7.jpeg"/><Relationship Id="rId4" Type="http://schemas.openxmlformats.org/officeDocument/2006/relationships/image" Target="../media/image6.tiff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1.png"/><Relationship Id="rId3" Type="http://schemas.openxmlformats.org/officeDocument/2006/relationships/image" Target="../media/image60.png"/><Relationship Id="rId7" Type="http://schemas.openxmlformats.org/officeDocument/2006/relationships/image" Target="../media/image62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61.png"/><Relationship Id="rId9" Type="http://schemas.openxmlformats.org/officeDocument/2006/relationships/image" Target="../media/image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5.xml"/><Relationship Id="rId5" Type="http://schemas.openxmlformats.org/officeDocument/2006/relationships/image" Target="../media/image91.png"/><Relationship Id="rId4" Type="http://schemas.openxmlformats.org/officeDocument/2006/relationships/image" Target="../media/image7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1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0.png"/><Relationship Id="rId18" Type="http://schemas.openxmlformats.org/officeDocument/2006/relationships/image" Target="../media/image76.png"/><Relationship Id="rId21" Type="http://schemas.openxmlformats.org/officeDocument/2006/relationships/image" Target="../media/image74.png"/><Relationship Id="rId7" Type="http://schemas.openxmlformats.org/officeDocument/2006/relationships/image" Target="../media/image690.png"/><Relationship Id="rId17" Type="http://schemas.openxmlformats.org/officeDocument/2006/relationships/image" Target="../media/image75.png"/><Relationship Id="rId2" Type="http://schemas.openxmlformats.org/officeDocument/2006/relationships/notesSlide" Target="../notesSlides/notesSlide61.xml"/><Relationship Id="rId20" Type="http://schemas.openxmlformats.org/officeDocument/2006/relationships/image" Target="../media/image78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680.png"/><Relationship Id="rId5" Type="http://schemas.openxmlformats.org/officeDocument/2006/relationships/image" Target="../media/image670.png"/><Relationship Id="rId15" Type="http://schemas.openxmlformats.org/officeDocument/2006/relationships/image" Target="../media/image73.png"/><Relationship Id="rId10" Type="http://schemas.openxmlformats.org/officeDocument/2006/relationships/image" Target="../media/image72.png"/><Relationship Id="rId19" Type="http://schemas.openxmlformats.org/officeDocument/2006/relationships/image" Target="../media/image77.png"/><Relationship Id="rId9" Type="http://schemas.openxmlformats.org/officeDocument/2006/relationships/image" Target="../media/image71.png"/><Relationship Id="rId22" Type="http://schemas.openxmlformats.org/officeDocument/2006/relationships/image" Target="../media/image1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1.png"/><Relationship Id="rId4" Type="http://schemas.openxmlformats.org/officeDocument/2006/relationships/image" Target="../media/image80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630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4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70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70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7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.png"/><Relationship Id="rId5" Type="http://schemas.openxmlformats.org/officeDocument/2006/relationships/image" Target="../media/image12.png"/><Relationship Id="rId4" Type="http://schemas.openxmlformats.org/officeDocument/2006/relationships/image" Target="../media/image9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70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70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13" Type="http://schemas.openxmlformats.org/officeDocument/2006/relationships/image" Target="../media/image89.png"/><Relationship Id="rId3" Type="http://schemas.openxmlformats.org/officeDocument/2006/relationships/image" Target="../media/image29.png"/><Relationship Id="rId7" Type="http://schemas.openxmlformats.org/officeDocument/2006/relationships/image" Target="../media/image83.png"/><Relationship Id="rId12" Type="http://schemas.openxmlformats.org/officeDocument/2006/relationships/image" Target="../media/image88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82.png"/><Relationship Id="rId11" Type="http://schemas.openxmlformats.org/officeDocument/2006/relationships/image" Target="../media/image87.png"/><Relationship Id="rId5" Type="http://schemas.openxmlformats.org/officeDocument/2006/relationships/image" Target="../media/image81.png"/><Relationship Id="rId10" Type="http://schemas.openxmlformats.org/officeDocument/2006/relationships/image" Target="../media/image86.png"/><Relationship Id="rId4" Type="http://schemas.openxmlformats.org/officeDocument/2006/relationships/image" Target="../media/image31.png"/><Relationship Id="rId9" Type="http://schemas.openxmlformats.org/officeDocument/2006/relationships/image" Target="../media/image85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95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70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1.png"/><Relationship Id="rId7" Type="http://schemas.openxmlformats.org/officeDocument/2006/relationships/image" Target="../media/image98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10" Type="http://schemas.openxmlformats.org/officeDocument/2006/relationships/image" Target="../media/image101.png"/><Relationship Id="rId4" Type="http://schemas.openxmlformats.org/officeDocument/2006/relationships/image" Target="../media/image70.png"/><Relationship Id="rId9" Type="http://schemas.openxmlformats.org/officeDocument/2006/relationships/image" Target="../media/image100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13" Type="http://schemas.openxmlformats.org/officeDocument/2006/relationships/image" Target="../media/image106.png"/><Relationship Id="rId3" Type="http://schemas.openxmlformats.org/officeDocument/2006/relationships/image" Target="../media/image1.png"/><Relationship Id="rId7" Type="http://schemas.openxmlformats.org/officeDocument/2006/relationships/image" Target="../media/image98.png"/><Relationship Id="rId12" Type="http://schemas.openxmlformats.org/officeDocument/2006/relationships/image" Target="../media/image105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97.png"/><Relationship Id="rId11" Type="http://schemas.openxmlformats.org/officeDocument/2006/relationships/image" Target="../media/image104.png"/><Relationship Id="rId5" Type="http://schemas.openxmlformats.org/officeDocument/2006/relationships/image" Target="../media/image102.png"/><Relationship Id="rId10" Type="http://schemas.openxmlformats.org/officeDocument/2006/relationships/image" Target="../media/image101.png"/><Relationship Id="rId4" Type="http://schemas.openxmlformats.org/officeDocument/2006/relationships/image" Target="../media/image70.png"/><Relationship Id="rId9" Type="http://schemas.openxmlformats.org/officeDocument/2006/relationships/image" Target="../media/image100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13" Type="http://schemas.openxmlformats.org/officeDocument/2006/relationships/image" Target="../media/image108.png"/><Relationship Id="rId3" Type="http://schemas.openxmlformats.org/officeDocument/2006/relationships/image" Target="../media/image1.png"/><Relationship Id="rId7" Type="http://schemas.openxmlformats.org/officeDocument/2006/relationships/image" Target="../media/image98.png"/><Relationship Id="rId12" Type="http://schemas.openxmlformats.org/officeDocument/2006/relationships/image" Target="../media/image107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97.png"/><Relationship Id="rId11" Type="http://schemas.openxmlformats.org/officeDocument/2006/relationships/image" Target="../media/image104.png"/><Relationship Id="rId5" Type="http://schemas.openxmlformats.org/officeDocument/2006/relationships/image" Target="../media/image102.png"/><Relationship Id="rId15" Type="http://schemas.openxmlformats.org/officeDocument/2006/relationships/image" Target="../media/image110.png"/><Relationship Id="rId10" Type="http://schemas.openxmlformats.org/officeDocument/2006/relationships/image" Target="../media/image101.png"/><Relationship Id="rId4" Type="http://schemas.openxmlformats.org/officeDocument/2006/relationships/image" Target="../media/image70.png"/><Relationship Id="rId9" Type="http://schemas.openxmlformats.org/officeDocument/2006/relationships/image" Target="../media/image100.png"/><Relationship Id="rId14" Type="http://schemas.openxmlformats.org/officeDocument/2006/relationships/image" Target="../media/image109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13" Type="http://schemas.openxmlformats.org/officeDocument/2006/relationships/image" Target="../media/image108.png"/><Relationship Id="rId3" Type="http://schemas.openxmlformats.org/officeDocument/2006/relationships/image" Target="../media/image1.png"/><Relationship Id="rId7" Type="http://schemas.openxmlformats.org/officeDocument/2006/relationships/image" Target="../media/image98.png"/><Relationship Id="rId12" Type="http://schemas.openxmlformats.org/officeDocument/2006/relationships/image" Target="../media/image107.png"/><Relationship Id="rId17" Type="http://schemas.openxmlformats.org/officeDocument/2006/relationships/image" Target="../media/image113.png"/><Relationship Id="rId2" Type="http://schemas.openxmlformats.org/officeDocument/2006/relationships/notesSlide" Target="../notesSlides/notesSlide77.xml"/><Relationship Id="rId16" Type="http://schemas.openxmlformats.org/officeDocument/2006/relationships/image" Target="../media/image112.png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97.png"/><Relationship Id="rId11" Type="http://schemas.openxmlformats.org/officeDocument/2006/relationships/image" Target="../media/image104.png"/><Relationship Id="rId5" Type="http://schemas.openxmlformats.org/officeDocument/2006/relationships/image" Target="../media/image102.png"/><Relationship Id="rId15" Type="http://schemas.openxmlformats.org/officeDocument/2006/relationships/image" Target="../media/image110.png"/><Relationship Id="rId10" Type="http://schemas.openxmlformats.org/officeDocument/2006/relationships/image" Target="../media/image101.png"/><Relationship Id="rId4" Type="http://schemas.openxmlformats.org/officeDocument/2006/relationships/image" Target="../media/image70.png"/><Relationship Id="rId9" Type="http://schemas.openxmlformats.org/officeDocument/2006/relationships/image" Target="../media/image100.png"/><Relationship Id="rId14" Type="http://schemas.openxmlformats.org/officeDocument/2006/relationships/image" Target="../media/image111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4.xml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0.png"/><Relationship Id="rId3" Type="http://schemas.openxmlformats.org/officeDocument/2006/relationships/image" Target="../media/image90.png"/><Relationship Id="rId7" Type="http://schemas.openxmlformats.org/officeDocument/2006/relationships/image" Target="../media/image930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920.png"/><Relationship Id="rId9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1.png"/><Relationship Id="rId4" Type="http://schemas.openxmlformats.org/officeDocument/2006/relationships/image" Target="../media/image14.tiff"/></Relationships>
</file>

<file path=ppt/slides/_rels/slide80.xml.rels><?xml version="1.0" encoding="UTF-8" standalone="yes"?>
<Relationships xmlns="http://schemas.openxmlformats.org/package/2006/relationships"><Relationship Id="rId7" Type="http://schemas.openxmlformats.org/officeDocument/2006/relationships/image" Target="../media/image1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000.png"/><Relationship Id="rId5" Type="http://schemas.openxmlformats.org/officeDocument/2006/relationships/image" Target="../media/image990.png"/></Relationships>
</file>

<file path=ppt/slides/_rels/slide81.xml.rels><?xml version="1.0" encoding="UTF-8" standalone="yes"?>
<Relationships xmlns="http://schemas.openxmlformats.org/package/2006/relationships"><Relationship Id="rId7" Type="http://schemas.openxmlformats.org/officeDocument/2006/relationships/image" Target="../media/image1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020.png"/><Relationship Id="rId5" Type="http://schemas.openxmlformats.org/officeDocument/2006/relationships/image" Target="../media/image1010.png"/></Relationships>
</file>

<file path=ppt/slides/_rels/slide82.xml.rels><?xml version="1.0" encoding="UTF-8" standalone="yes"?>
<Relationships xmlns="http://schemas.openxmlformats.org/package/2006/relationships"><Relationship Id="rId7" Type="http://schemas.openxmlformats.org/officeDocument/2006/relationships/image" Target="../media/image1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020.png"/><Relationship Id="rId5" Type="http://schemas.openxmlformats.org/officeDocument/2006/relationships/image" Target="../media/image1010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e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14.png"/><Relationship Id="rId5" Type="http://schemas.openxmlformats.org/officeDocument/2006/relationships/image" Target="../media/image93.jpeg"/><Relationship Id="rId4" Type="http://schemas.openxmlformats.org/officeDocument/2006/relationships/image" Target="../media/image9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F0C4D846-0FD0-49F8-A42D-713CEE8647DD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图片 5">
            <a:extLst>
              <a:ext uri="{FF2B5EF4-FFF2-40B4-BE49-F238E27FC236}">
                <a16:creationId xmlns:a16="http://schemas.microsoft.com/office/drawing/2014/main" id="{3044EF65-EFEC-44DD-BF52-041C06B5171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95C04AF0-AC52-4490-8DE8-46CAB761AE5F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副标题 2">
            <a:extLst>
              <a:ext uri="{FF2B5EF4-FFF2-40B4-BE49-F238E27FC236}">
                <a16:creationId xmlns:a16="http://schemas.microsoft.com/office/drawing/2014/main" id="{56F57F25-1C7F-7C42-9D21-40AC11CA1E5B}"/>
              </a:ext>
            </a:extLst>
          </p:cNvPr>
          <p:cNvSpPr txBox="1">
            <a:spLocks/>
          </p:cNvSpPr>
          <p:nvPr/>
        </p:nvSpPr>
        <p:spPr>
          <a:xfrm>
            <a:off x="4701263" y="3495566"/>
            <a:ext cx="8045373" cy="1641475"/>
          </a:xfrm>
          <a:prstGeom prst="rect">
            <a:avLst/>
          </a:prstGeom>
        </p:spPr>
        <p:txBody>
          <a:bodyPr vert="horz" lIns="0" tIns="45720" rIns="0" bIns="45720" rtlCol="0">
            <a:normAutofit fontScale="70000" lnSpcReduction="2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张江</a:t>
            </a: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 algn="ctr"/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 algn="ctr"/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北京师范大学系统科学学院教授</a:t>
            </a: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 algn="ctr"/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集智俱乐部、集智学园创始人</a:t>
            </a: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 algn="ctr"/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集智研究中心理事长</a:t>
            </a: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F9584A5-9B7C-4C5E-95D7-49F91CDA8F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0215" y="1586285"/>
            <a:ext cx="6951785" cy="1265456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altLang="zh-CN" sz="3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Causal</a:t>
            </a:r>
            <a:r>
              <a:rPr lang="zh-CN" altLang="en-US" sz="3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Inference</a:t>
            </a:r>
            <a:endParaRPr lang="zh-CN" altLang="en-US" sz="32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19E2CB5F-9520-5247-0589-446A818F64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058" y="1777042"/>
            <a:ext cx="6474589" cy="3359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4161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11166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Three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Kinds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of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Models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Picture 2" descr="Bayesian Networks: Lessons Learned from the Past! | DataMiningApps">
            <a:extLst>
              <a:ext uri="{FF2B5EF4-FFF2-40B4-BE49-F238E27FC236}">
                <a16:creationId xmlns:a16="http://schemas.microsoft.com/office/drawing/2014/main" id="{05226B2A-1F4B-9ACB-9437-8426ABBD3D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982" y="2308340"/>
            <a:ext cx="4537173" cy="2796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椭圆 12">
            <a:extLst>
              <a:ext uri="{FF2B5EF4-FFF2-40B4-BE49-F238E27FC236}">
                <a16:creationId xmlns:a16="http://schemas.microsoft.com/office/drawing/2014/main" id="{72CBF5CB-EADB-A944-6DB5-B42585549280}"/>
              </a:ext>
            </a:extLst>
          </p:cNvPr>
          <p:cNvSpPr/>
          <p:nvPr/>
        </p:nvSpPr>
        <p:spPr>
          <a:xfrm>
            <a:off x="5187853" y="2198359"/>
            <a:ext cx="566928" cy="5669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A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A70F73AD-5E23-E12B-A67A-2106757E52ED}"/>
              </a:ext>
            </a:extLst>
          </p:cNvPr>
          <p:cNvSpPr/>
          <p:nvPr/>
        </p:nvSpPr>
        <p:spPr>
          <a:xfrm>
            <a:off x="7036830" y="2198359"/>
            <a:ext cx="566928" cy="5669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B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9C83B85B-E053-6B9F-DB4A-0E3BF2B58221}"/>
              </a:ext>
            </a:extLst>
          </p:cNvPr>
          <p:cNvSpPr/>
          <p:nvPr/>
        </p:nvSpPr>
        <p:spPr>
          <a:xfrm>
            <a:off x="6163213" y="3366912"/>
            <a:ext cx="566928" cy="5669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C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9F1F5271-364B-3AFA-006D-7F69D1D214BA}"/>
              </a:ext>
            </a:extLst>
          </p:cNvPr>
          <p:cNvSpPr/>
          <p:nvPr/>
        </p:nvSpPr>
        <p:spPr>
          <a:xfrm>
            <a:off x="6163213" y="4711845"/>
            <a:ext cx="566928" cy="5669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D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4E615825-B6CF-929C-5D5A-16F92A331CDE}"/>
              </a:ext>
            </a:extLst>
          </p:cNvPr>
          <p:cNvSpPr/>
          <p:nvPr/>
        </p:nvSpPr>
        <p:spPr>
          <a:xfrm>
            <a:off x="4703729" y="3933840"/>
            <a:ext cx="566928" cy="5669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E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cxnSp>
        <p:nvCxnSpPr>
          <p:cNvPr id="18" name="直线箭头连接符 17">
            <a:extLst>
              <a:ext uri="{FF2B5EF4-FFF2-40B4-BE49-F238E27FC236}">
                <a16:creationId xmlns:a16="http://schemas.microsoft.com/office/drawing/2014/main" id="{09A8A6AF-B8F3-E888-1E39-3042D263DA0A}"/>
              </a:ext>
            </a:extLst>
          </p:cNvPr>
          <p:cNvCxnSpPr>
            <a:cxnSpLocks/>
            <a:stCxn id="13" idx="6"/>
            <a:endCxn id="14" idx="2"/>
          </p:cNvCxnSpPr>
          <p:nvPr/>
        </p:nvCxnSpPr>
        <p:spPr>
          <a:xfrm>
            <a:off x="5754781" y="2481823"/>
            <a:ext cx="128204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线箭头连接符 18">
            <a:extLst>
              <a:ext uri="{FF2B5EF4-FFF2-40B4-BE49-F238E27FC236}">
                <a16:creationId xmlns:a16="http://schemas.microsoft.com/office/drawing/2014/main" id="{ECE496E8-7252-C48D-D97E-AEF7F9AB5146}"/>
              </a:ext>
            </a:extLst>
          </p:cNvPr>
          <p:cNvCxnSpPr>
            <a:cxnSpLocks/>
            <a:stCxn id="13" idx="5"/>
            <a:endCxn id="15" idx="1"/>
          </p:cNvCxnSpPr>
          <p:nvPr/>
        </p:nvCxnSpPr>
        <p:spPr>
          <a:xfrm>
            <a:off x="5671756" y="2682262"/>
            <a:ext cx="574482" cy="7676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线箭头连接符 19">
            <a:extLst>
              <a:ext uri="{FF2B5EF4-FFF2-40B4-BE49-F238E27FC236}">
                <a16:creationId xmlns:a16="http://schemas.microsoft.com/office/drawing/2014/main" id="{6648A7D6-E1D6-06E4-A0DB-B48FF70F0EA2}"/>
              </a:ext>
            </a:extLst>
          </p:cNvPr>
          <p:cNvCxnSpPr>
            <a:cxnSpLocks/>
            <a:stCxn id="14" idx="4"/>
            <a:endCxn id="15" idx="7"/>
          </p:cNvCxnSpPr>
          <p:nvPr/>
        </p:nvCxnSpPr>
        <p:spPr>
          <a:xfrm flipH="1">
            <a:off x="6647116" y="2765287"/>
            <a:ext cx="673178" cy="6846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线箭头连接符 20">
            <a:extLst>
              <a:ext uri="{FF2B5EF4-FFF2-40B4-BE49-F238E27FC236}">
                <a16:creationId xmlns:a16="http://schemas.microsoft.com/office/drawing/2014/main" id="{3238BB8C-503D-8E2E-1D9D-4866B0142F37}"/>
              </a:ext>
            </a:extLst>
          </p:cNvPr>
          <p:cNvCxnSpPr>
            <a:cxnSpLocks/>
            <a:stCxn id="17" idx="5"/>
            <a:endCxn id="16" idx="2"/>
          </p:cNvCxnSpPr>
          <p:nvPr/>
        </p:nvCxnSpPr>
        <p:spPr>
          <a:xfrm>
            <a:off x="5187632" y="4417743"/>
            <a:ext cx="975581" cy="5775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线箭头连接符 21">
            <a:extLst>
              <a:ext uri="{FF2B5EF4-FFF2-40B4-BE49-F238E27FC236}">
                <a16:creationId xmlns:a16="http://schemas.microsoft.com/office/drawing/2014/main" id="{03E6D65E-A393-94C5-92A0-A71B7E31EFF3}"/>
              </a:ext>
            </a:extLst>
          </p:cNvPr>
          <p:cNvCxnSpPr>
            <a:cxnSpLocks/>
            <a:stCxn id="15" idx="4"/>
            <a:endCxn id="16" idx="0"/>
          </p:cNvCxnSpPr>
          <p:nvPr/>
        </p:nvCxnSpPr>
        <p:spPr>
          <a:xfrm>
            <a:off x="6446677" y="3933840"/>
            <a:ext cx="0" cy="7780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椭圆 22">
            <a:extLst>
              <a:ext uri="{FF2B5EF4-FFF2-40B4-BE49-F238E27FC236}">
                <a16:creationId xmlns:a16="http://schemas.microsoft.com/office/drawing/2014/main" id="{9F1D7CC4-9923-F42B-E46F-66A17E829282}"/>
              </a:ext>
            </a:extLst>
          </p:cNvPr>
          <p:cNvSpPr/>
          <p:nvPr/>
        </p:nvSpPr>
        <p:spPr>
          <a:xfrm>
            <a:off x="8653502" y="1416056"/>
            <a:ext cx="566928" cy="5669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A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5760157D-9CCF-A470-804B-4256E4988426}"/>
              </a:ext>
            </a:extLst>
          </p:cNvPr>
          <p:cNvSpPr/>
          <p:nvPr/>
        </p:nvSpPr>
        <p:spPr>
          <a:xfrm>
            <a:off x="10502479" y="1416056"/>
            <a:ext cx="566928" cy="5669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B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D0A45084-F3D0-E115-0810-79C44032A32B}"/>
              </a:ext>
            </a:extLst>
          </p:cNvPr>
          <p:cNvSpPr/>
          <p:nvPr/>
        </p:nvSpPr>
        <p:spPr>
          <a:xfrm>
            <a:off x="9628862" y="2584609"/>
            <a:ext cx="566928" cy="5669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C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E5C12575-17F8-C744-B1F1-9A8A1DB8E4B0}"/>
              </a:ext>
            </a:extLst>
          </p:cNvPr>
          <p:cNvSpPr/>
          <p:nvPr/>
        </p:nvSpPr>
        <p:spPr>
          <a:xfrm>
            <a:off x="9628862" y="3929542"/>
            <a:ext cx="566928" cy="5669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D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28" name="椭圆 27">
            <a:extLst>
              <a:ext uri="{FF2B5EF4-FFF2-40B4-BE49-F238E27FC236}">
                <a16:creationId xmlns:a16="http://schemas.microsoft.com/office/drawing/2014/main" id="{487F691A-D63E-0E1E-77DB-42E9A0CC708B}"/>
              </a:ext>
            </a:extLst>
          </p:cNvPr>
          <p:cNvSpPr/>
          <p:nvPr/>
        </p:nvSpPr>
        <p:spPr>
          <a:xfrm>
            <a:off x="8169378" y="3151537"/>
            <a:ext cx="566928" cy="5669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E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cxnSp>
        <p:nvCxnSpPr>
          <p:cNvPr id="29" name="直线箭头连接符 28">
            <a:extLst>
              <a:ext uri="{FF2B5EF4-FFF2-40B4-BE49-F238E27FC236}">
                <a16:creationId xmlns:a16="http://schemas.microsoft.com/office/drawing/2014/main" id="{6D8EB356-6595-919F-23A2-4E0256299D00}"/>
              </a:ext>
            </a:extLst>
          </p:cNvPr>
          <p:cNvCxnSpPr>
            <a:cxnSpLocks/>
            <a:stCxn id="23" idx="6"/>
            <a:endCxn id="24" idx="2"/>
          </p:cNvCxnSpPr>
          <p:nvPr/>
        </p:nvCxnSpPr>
        <p:spPr>
          <a:xfrm>
            <a:off x="9220430" y="1699520"/>
            <a:ext cx="128204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线箭头连接符 29">
            <a:extLst>
              <a:ext uri="{FF2B5EF4-FFF2-40B4-BE49-F238E27FC236}">
                <a16:creationId xmlns:a16="http://schemas.microsoft.com/office/drawing/2014/main" id="{BC0EB7FA-91B9-14BD-BDD7-7DAF07E9A555}"/>
              </a:ext>
            </a:extLst>
          </p:cNvPr>
          <p:cNvCxnSpPr>
            <a:cxnSpLocks/>
            <a:stCxn id="23" idx="5"/>
            <a:endCxn id="25" idx="1"/>
          </p:cNvCxnSpPr>
          <p:nvPr/>
        </p:nvCxnSpPr>
        <p:spPr>
          <a:xfrm>
            <a:off x="9137405" y="1899959"/>
            <a:ext cx="574482" cy="7676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线箭头连接符 30">
            <a:extLst>
              <a:ext uri="{FF2B5EF4-FFF2-40B4-BE49-F238E27FC236}">
                <a16:creationId xmlns:a16="http://schemas.microsoft.com/office/drawing/2014/main" id="{99244EFC-DC2F-3DA9-57AC-7FA79E8AA7C5}"/>
              </a:ext>
            </a:extLst>
          </p:cNvPr>
          <p:cNvCxnSpPr>
            <a:cxnSpLocks/>
            <a:stCxn id="24" idx="4"/>
            <a:endCxn id="25" idx="7"/>
          </p:cNvCxnSpPr>
          <p:nvPr/>
        </p:nvCxnSpPr>
        <p:spPr>
          <a:xfrm flipH="1">
            <a:off x="10112765" y="1982984"/>
            <a:ext cx="673178" cy="6846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线箭头连接符 31">
            <a:extLst>
              <a:ext uri="{FF2B5EF4-FFF2-40B4-BE49-F238E27FC236}">
                <a16:creationId xmlns:a16="http://schemas.microsoft.com/office/drawing/2014/main" id="{F2D0C6BC-36C8-70D4-DBC3-709DF16469E8}"/>
              </a:ext>
            </a:extLst>
          </p:cNvPr>
          <p:cNvCxnSpPr>
            <a:cxnSpLocks/>
            <a:stCxn id="28" idx="5"/>
            <a:endCxn id="27" idx="2"/>
          </p:cNvCxnSpPr>
          <p:nvPr/>
        </p:nvCxnSpPr>
        <p:spPr>
          <a:xfrm>
            <a:off x="8653281" y="3635440"/>
            <a:ext cx="975581" cy="5775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线箭头连接符 32">
            <a:extLst>
              <a:ext uri="{FF2B5EF4-FFF2-40B4-BE49-F238E27FC236}">
                <a16:creationId xmlns:a16="http://schemas.microsoft.com/office/drawing/2014/main" id="{8CD518BB-7C6C-D318-D132-2DB4D39A5ABD}"/>
              </a:ext>
            </a:extLst>
          </p:cNvPr>
          <p:cNvCxnSpPr>
            <a:cxnSpLocks/>
            <a:stCxn id="25" idx="4"/>
            <a:endCxn id="27" idx="0"/>
          </p:cNvCxnSpPr>
          <p:nvPr/>
        </p:nvCxnSpPr>
        <p:spPr>
          <a:xfrm>
            <a:off x="9912326" y="3151537"/>
            <a:ext cx="0" cy="7780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线箭头连接符 33">
            <a:extLst>
              <a:ext uri="{FF2B5EF4-FFF2-40B4-BE49-F238E27FC236}">
                <a16:creationId xmlns:a16="http://schemas.microsoft.com/office/drawing/2014/main" id="{A4E858DD-1CF3-7959-0F4D-B9CCDC9516C9}"/>
              </a:ext>
            </a:extLst>
          </p:cNvPr>
          <p:cNvCxnSpPr>
            <a:cxnSpLocks/>
            <a:endCxn id="23" idx="0"/>
          </p:cNvCxnSpPr>
          <p:nvPr/>
        </p:nvCxnSpPr>
        <p:spPr>
          <a:xfrm>
            <a:off x="8936966" y="921515"/>
            <a:ext cx="0" cy="4945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3FD3487B-197E-8376-08A8-9499570E50AE}"/>
                  </a:ext>
                </a:extLst>
              </p:cNvPr>
              <p:cNvSpPr txBox="1"/>
              <p:nvPr/>
            </p:nvSpPr>
            <p:spPr>
              <a:xfrm>
                <a:off x="8346812" y="503494"/>
                <a:ext cx="1282050" cy="3801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3FD3487B-197E-8376-08A8-9499570E50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6812" y="503494"/>
                <a:ext cx="1282050" cy="38014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直线箭头连接符 35">
            <a:extLst>
              <a:ext uri="{FF2B5EF4-FFF2-40B4-BE49-F238E27FC236}">
                <a16:creationId xmlns:a16="http://schemas.microsoft.com/office/drawing/2014/main" id="{55B06C04-65BA-7069-6F8D-19CE4AC1C6BE}"/>
              </a:ext>
            </a:extLst>
          </p:cNvPr>
          <p:cNvCxnSpPr>
            <a:cxnSpLocks/>
          </p:cNvCxnSpPr>
          <p:nvPr/>
        </p:nvCxnSpPr>
        <p:spPr>
          <a:xfrm>
            <a:off x="10739833" y="910112"/>
            <a:ext cx="0" cy="4945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77B66455-187D-E75D-FE8E-5F4CAB5FA2A0}"/>
                  </a:ext>
                </a:extLst>
              </p:cNvPr>
              <p:cNvSpPr txBox="1"/>
              <p:nvPr/>
            </p:nvSpPr>
            <p:spPr>
              <a:xfrm>
                <a:off x="10149679" y="492091"/>
                <a:ext cx="1282050" cy="3801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77B66455-187D-E75D-FE8E-5F4CAB5FA2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49679" y="492091"/>
                <a:ext cx="1282050" cy="38014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9B1A5A9E-25C5-141F-4827-CB481A072ECF}"/>
                  </a:ext>
                </a:extLst>
              </p:cNvPr>
              <p:cNvSpPr txBox="1"/>
              <p:nvPr/>
            </p:nvSpPr>
            <p:spPr>
              <a:xfrm>
                <a:off x="9127086" y="1127621"/>
                <a:ext cx="117217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9B1A5A9E-25C5-141F-4827-CB481A072E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7086" y="1127621"/>
                <a:ext cx="1172179" cy="276999"/>
              </a:xfrm>
              <a:prstGeom prst="rect">
                <a:avLst/>
              </a:prstGeom>
              <a:blipFill>
                <a:blip r:embed="rId6"/>
                <a:stretch>
                  <a:fillRect l="-3191" r="-5319" b="-347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直线箭头连接符 38">
            <a:extLst>
              <a:ext uri="{FF2B5EF4-FFF2-40B4-BE49-F238E27FC236}">
                <a16:creationId xmlns:a16="http://schemas.microsoft.com/office/drawing/2014/main" id="{3A0B9DF0-5123-FEF2-FF20-26A253D6371F}"/>
              </a:ext>
            </a:extLst>
          </p:cNvPr>
          <p:cNvCxnSpPr>
            <a:cxnSpLocks/>
          </p:cNvCxnSpPr>
          <p:nvPr/>
        </p:nvCxnSpPr>
        <p:spPr>
          <a:xfrm>
            <a:off x="9906693" y="2090094"/>
            <a:ext cx="0" cy="4945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B7F00D28-97F0-B56F-1422-B95AC166B6C3}"/>
                  </a:ext>
                </a:extLst>
              </p:cNvPr>
              <p:cNvSpPr txBox="1"/>
              <p:nvPr/>
            </p:nvSpPr>
            <p:spPr>
              <a:xfrm>
                <a:off x="9070862" y="1927173"/>
                <a:ext cx="1282050" cy="3801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B7F00D28-97F0-B56F-1422-B95AC166B6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70862" y="1927173"/>
                <a:ext cx="1282050" cy="38014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直线箭头连接符 40">
            <a:extLst>
              <a:ext uri="{FF2B5EF4-FFF2-40B4-BE49-F238E27FC236}">
                <a16:creationId xmlns:a16="http://schemas.microsoft.com/office/drawing/2014/main" id="{FAFCD23C-D813-B1E1-659E-F45E5B175DCE}"/>
              </a:ext>
            </a:extLst>
          </p:cNvPr>
          <p:cNvCxnSpPr>
            <a:cxnSpLocks/>
          </p:cNvCxnSpPr>
          <p:nvPr/>
        </p:nvCxnSpPr>
        <p:spPr>
          <a:xfrm flipH="1">
            <a:off x="10185128" y="4213006"/>
            <a:ext cx="60081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433A72ED-7E86-BCC9-E693-27AB462B4F1E}"/>
                  </a:ext>
                </a:extLst>
              </p:cNvPr>
              <p:cNvSpPr txBox="1"/>
              <p:nvPr/>
            </p:nvSpPr>
            <p:spPr>
              <a:xfrm>
                <a:off x="10428382" y="4009357"/>
                <a:ext cx="1282050" cy="3801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433A72ED-7E86-BCC9-E693-27AB462B4F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28382" y="4009357"/>
                <a:ext cx="1282050" cy="38014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17B88FB4-5778-A7C4-0631-A51E51792D7A}"/>
                  </a:ext>
                </a:extLst>
              </p:cNvPr>
              <p:cNvSpPr txBox="1"/>
              <p:nvPr/>
            </p:nvSpPr>
            <p:spPr>
              <a:xfrm>
                <a:off x="8968232" y="4697550"/>
                <a:ext cx="173630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17B88FB4-5778-A7C4-0631-A51E51792D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8232" y="4697550"/>
                <a:ext cx="1736308" cy="276999"/>
              </a:xfrm>
              <a:prstGeom prst="rect">
                <a:avLst/>
              </a:prstGeom>
              <a:blipFill>
                <a:blip r:embed="rId9"/>
                <a:stretch>
                  <a:fillRect l="-1460" t="-4545" r="-3650" b="-363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直线箭头连接符 43">
            <a:extLst>
              <a:ext uri="{FF2B5EF4-FFF2-40B4-BE49-F238E27FC236}">
                <a16:creationId xmlns:a16="http://schemas.microsoft.com/office/drawing/2014/main" id="{ADF387F9-1563-0A40-BFA0-CC2CB9CE295C}"/>
              </a:ext>
            </a:extLst>
          </p:cNvPr>
          <p:cNvCxnSpPr>
            <a:cxnSpLocks/>
          </p:cNvCxnSpPr>
          <p:nvPr/>
        </p:nvCxnSpPr>
        <p:spPr>
          <a:xfrm>
            <a:off x="8412238" y="2664095"/>
            <a:ext cx="0" cy="4945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46EAD91F-61F2-F547-9E82-009DA4B2B55C}"/>
                  </a:ext>
                </a:extLst>
              </p:cNvPr>
              <p:cNvSpPr txBox="1"/>
              <p:nvPr/>
            </p:nvSpPr>
            <p:spPr>
              <a:xfrm>
                <a:off x="8598342" y="4983050"/>
                <a:ext cx="251466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⊥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kumimoji="1"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⊥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r>
                        <a:rPr kumimoji="1"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⊥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r>
                        <a:rPr kumimoji="1"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⊥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46EAD91F-61F2-F547-9E82-009DA4B2B5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8342" y="4983050"/>
                <a:ext cx="2514663" cy="276999"/>
              </a:xfrm>
              <a:prstGeom prst="rect">
                <a:avLst/>
              </a:prstGeom>
              <a:blipFill>
                <a:blip r:embed="rId10"/>
                <a:stretch>
                  <a:fillRect l="-1500" b="-130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E1550F3B-F19E-2987-833D-A1E15C937B30}"/>
                  </a:ext>
                </a:extLst>
              </p:cNvPr>
              <p:cNvSpPr txBox="1"/>
              <p:nvPr/>
            </p:nvSpPr>
            <p:spPr>
              <a:xfrm>
                <a:off x="7642919" y="2900996"/>
                <a:ext cx="1282050" cy="3801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E1550F3B-F19E-2987-833D-A1E15C937B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2919" y="2900996"/>
                <a:ext cx="1282050" cy="38014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E7E2111A-66EA-8339-AA1F-4A2861FB6F56}"/>
                  </a:ext>
                </a:extLst>
              </p:cNvPr>
              <p:cNvSpPr txBox="1"/>
              <p:nvPr/>
            </p:nvSpPr>
            <p:spPr>
              <a:xfrm>
                <a:off x="7879816" y="3981262"/>
                <a:ext cx="118211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E7E2111A-66EA-8339-AA1F-4A2861FB6F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9816" y="3981262"/>
                <a:ext cx="1182118" cy="276999"/>
              </a:xfrm>
              <a:prstGeom prst="rect">
                <a:avLst/>
              </a:prstGeom>
              <a:blipFill>
                <a:blip r:embed="rId12"/>
                <a:stretch>
                  <a:fillRect l="-4255" t="-4348" r="-6383" b="-347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B4473EF7-DBDB-5F4A-EC9A-B006E9FE17B9}"/>
                  </a:ext>
                </a:extLst>
              </p:cNvPr>
              <p:cNvSpPr txBox="1"/>
              <p:nvPr/>
            </p:nvSpPr>
            <p:spPr>
              <a:xfrm>
                <a:off x="10992014" y="2040618"/>
                <a:ext cx="118731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B4473EF7-DBDB-5F4A-EC9A-B006E9FE17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92014" y="2040618"/>
                <a:ext cx="1187313" cy="276999"/>
              </a:xfrm>
              <a:prstGeom prst="rect">
                <a:avLst/>
              </a:prstGeom>
              <a:blipFill>
                <a:blip r:embed="rId13"/>
                <a:stretch>
                  <a:fillRect l="-4211" r="-6316" b="-347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本框 48">
                <a:extLst>
                  <a:ext uri="{FF2B5EF4-FFF2-40B4-BE49-F238E27FC236}">
                    <a16:creationId xmlns:a16="http://schemas.microsoft.com/office/drawing/2014/main" id="{24D3B1B2-0474-FCE0-DEFD-176518897A57}"/>
                  </a:ext>
                </a:extLst>
              </p:cNvPr>
              <p:cNvSpPr txBox="1"/>
              <p:nvPr/>
            </p:nvSpPr>
            <p:spPr>
              <a:xfrm>
                <a:off x="10299265" y="2765287"/>
                <a:ext cx="170822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49" name="文本框 48">
                <a:extLst>
                  <a:ext uri="{FF2B5EF4-FFF2-40B4-BE49-F238E27FC236}">
                    <a16:creationId xmlns:a16="http://schemas.microsoft.com/office/drawing/2014/main" id="{24D3B1B2-0474-FCE0-DEFD-176518897A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99265" y="2765287"/>
                <a:ext cx="1708225" cy="276999"/>
              </a:xfrm>
              <a:prstGeom prst="rect">
                <a:avLst/>
              </a:prstGeom>
              <a:blipFill>
                <a:blip r:embed="rId14"/>
                <a:stretch>
                  <a:fillRect l="-1481" r="-2222" b="-347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文本框 49">
            <a:extLst>
              <a:ext uri="{FF2B5EF4-FFF2-40B4-BE49-F238E27FC236}">
                <a16:creationId xmlns:a16="http://schemas.microsoft.com/office/drawing/2014/main" id="{6C24BFF8-8DEF-9539-CC17-239906E00247}"/>
              </a:ext>
            </a:extLst>
          </p:cNvPr>
          <p:cNvSpPr txBox="1"/>
          <p:nvPr/>
        </p:nvSpPr>
        <p:spPr>
          <a:xfrm>
            <a:off x="1284790" y="5855471"/>
            <a:ext cx="1898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Bayesian</a:t>
            </a:r>
            <a:r>
              <a:rPr kumimoji="1" lang="zh-CN" altLang="en-US" dirty="0">
                <a:solidFill>
                  <a:srgbClr val="FF0000"/>
                </a:solidFill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</a:rPr>
              <a:t>Network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64044032-93BB-81F0-303B-51FBA31D6659}"/>
              </a:ext>
            </a:extLst>
          </p:cNvPr>
          <p:cNvSpPr txBox="1"/>
          <p:nvPr/>
        </p:nvSpPr>
        <p:spPr>
          <a:xfrm>
            <a:off x="5440686" y="5855471"/>
            <a:ext cx="1898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Causal</a:t>
            </a:r>
            <a:r>
              <a:rPr kumimoji="1" lang="zh-CN" altLang="en-US" dirty="0">
                <a:solidFill>
                  <a:srgbClr val="FF0000"/>
                </a:solidFill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</a:rPr>
              <a:t>Graph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7B4DE3B4-C39F-D5A5-F064-B610FB3C3586}"/>
              </a:ext>
            </a:extLst>
          </p:cNvPr>
          <p:cNvSpPr txBox="1"/>
          <p:nvPr/>
        </p:nvSpPr>
        <p:spPr>
          <a:xfrm>
            <a:off x="8440672" y="5855471"/>
            <a:ext cx="2932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Structural</a:t>
            </a:r>
            <a:r>
              <a:rPr kumimoji="1" lang="zh-CN" altLang="en-US" dirty="0">
                <a:solidFill>
                  <a:srgbClr val="FF0000"/>
                </a:solidFill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</a:rPr>
              <a:t>Causal</a:t>
            </a:r>
            <a:r>
              <a:rPr kumimoji="1" lang="zh-CN" altLang="en-US" dirty="0">
                <a:solidFill>
                  <a:srgbClr val="FF0000"/>
                </a:solidFill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</a:rPr>
              <a:t>Model(SCM)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04911DE1-7F5C-FB4E-098A-2D3A0A179444}"/>
              </a:ext>
            </a:extLst>
          </p:cNvPr>
          <p:cNvSpPr txBox="1"/>
          <p:nvPr/>
        </p:nvSpPr>
        <p:spPr>
          <a:xfrm>
            <a:off x="1539433" y="6447099"/>
            <a:ext cx="1354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Association</a:t>
            </a:r>
            <a:endParaRPr kumimoji="1" lang="zh-CN" altLang="en-US" dirty="0"/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D72623F9-3DF6-CA20-410C-897861BE5D32}"/>
              </a:ext>
            </a:extLst>
          </p:cNvPr>
          <p:cNvSpPr txBox="1"/>
          <p:nvPr/>
        </p:nvSpPr>
        <p:spPr>
          <a:xfrm>
            <a:off x="5538488" y="6447099"/>
            <a:ext cx="1354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Intervention</a:t>
            </a:r>
            <a:endParaRPr kumimoji="1" lang="zh-CN" altLang="en-US" dirty="0"/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36724FAA-EC76-DDF6-C566-E0CCF4A7A349}"/>
              </a:ext>
            </a:extLst>
          </p:cNvPr>
          <p:cNvSpPr txBox="1"/>
          <p:nvPr/>
        </p:nvSpPr>
        <p:spPr>
          <a:xfrm>
            <a:off x="9178554" y="6449223"/>
            <a:ext cx="2531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Counterfactual</a:t>
            </a:r>
            <a:endParaRPr kumimoji="1" lang="zh-CN" altLang="en-US" dirty="0"/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6A28482D-2376-0F36-EECF-0939C18597F2}"/>
              </a:ext>
            </a:extLst>
          </p:cNvPr>
          <p:cNvSpPr txBox="1"/>
          <p:nvPr/>
        </p:nvSpPr>
        <p:spPr>
          <a:xfrm rot="1943573">
            <a:off x="5048158" y="4828253"/>
            <a:ext cx="1158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Causal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428966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11166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Review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of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Probability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Theory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>
            <a:extLst>
              <a:ext uri="{FF2B5EF4-FFF2-40B4-BE49-F238E27FC236}">
                <a16:creationId xmlns:a16="http://schemas.microsoft.com/office/drawing/2014/main" id="{A775D885-E4B6-3B7F-CC94-95DEA4AA1B68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5B1C8875-E6D2-946E-305F-A4046016F7E0}"/>
              </a:ext>
            </a:extLst>
          </p:cNvPr>
          <p:cNvSpPr/>
          <p:nvPr/>
        </p:nvSpPr>
        <p:spPr>
          <a:xfrm>
            <a:off x="1778977" y="2703961"/>
            <a:ext cx="1735015" cy="1664677"/>
          </a:xfrm>
          <a:prstGeom prst="ellipse">
            <a:avLst/>
          </a:prstGeom>
          <a:solidFill>
            <a:schemeClr val="accent1">
              <a:alpha val="6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A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1E947C2A-9591-F0FA-F062-330A0BF1B314}"/>
              </a:ext>
            </a:extLst>
          </p:cNvPr>
          <p:cNvSpPr/>
          <p:nvPr/>
        </p:nvSpPr>
        <p:spPr>
          <a:xfrm>
            <a:off x="2904392" y="2703960"/>
            <a:ext cx="1735015" cy="1664677"/>
          </a:xfrm>
          <a:prstGeom prst="ellipse">
            <a:avLst/>
          </a:prstGeom>
          <a:solidFill>
            <a:schemeClr val="accent1">
              <a:alpha val="6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B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27" name="圆角矩形 26">
            <a:extLst>
              <a:ext uri="{FF2B5EF4-FFF2-40B4-BE49-F238E27FC236}">
                <a16:creationId xmlns:a16="http://schemas.microsoft.com/office/drawing/2014/main" id="{C6D490B4-DFB7-2D57-A930-8297504FED67}"/>
              </a:ext>
            </a:extLst>
          </p:cNvPr>
          <p:cNvSpPr/>
          <p:nvPr/>
        </p:nvSpPr>
        <p:spPr>
          <a:xfrm>
            <a:off x="1305657" y="2182282"/>
            <a:ext cx="3827585" cy="2708031"/>
          </a:xfrm>
          <a:prstGeom prst="roundRect">
            <a:avLst/>
          </a:prstGeom>
          <a:solidFill>
            <a:schemeClr val="accent1">
              <a:alpha val="2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ECBA2D15-E83D-8783-8943-4188EBCFEFCC}"/>
                  </a:ext>
                </a:extLst>
              </p:cNvPr>
              <p:cNvSpPr txBox="1"/>
              <p:nvPr/>
            </p:nvSpPr>
            <p:spPr>
              <a:xfrm>
                <a:off x="6302106" y="3237985"/>
                <a:ext cx="242066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)/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ECBA2D15-E83D-8783-8943-4188EBCFEF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2106" y="3237985"/>
                <a:ext cx="2420663" cy="276999"/>
              </a:xfrm>
              <a:prstGeom prst="rect">
                <a:avLst/>
              </a:prstGeom>
              <a:blipFill>
                <a:blip r:embed="rId5"/>
                <a:stretch>
                  <a:fillRect l="-2094" r="-3141" b="-347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41AA588E-040F-5BC6-65E4-F62BE4A66EFC}"/>
                  </a:ext>
                </a:extLst>
              </p:cNvPr>
              <p:cNvSpPr txBox="1"/>
              <p:nvPr/>
            </p:nvSpPr>
            <p:spPr>
              <a:xfrm>
                <a:off x="6302106" y="3789661"/>
                <a:ext cx="381572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41AA588E-040F-5BC6-65E4-F62BE4A66E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2106" y="3789661"/>
                <a:ext cx="3815725" cy="276999"/>
              </a:xfrm>
              <a:prstGeom prst="rect">
                <a:avLst/>
              </a:prstGeom>
              <a:blipFill>
                <a:blip r:embed="rId6"/>
                <a:stretch>
                  <a:fillRect l="-997" r="-1993" b="-347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文本框 29">
            <a:extLst>
              <a:ext uri="{FF2B5EF4-FFF2-40B4-BE49-F238E27FC236}">
                <a16:creationId xmlns:a16="http://schemas.microsoft.com/office/drawing/2014/main" id="{EFE74375-C992-C505-096C-8C1A1058A055}"/>
              </a:ext>
            </a:extLst>
          </p:cNvPr>
          <p:cNvSpPr txBox="1"/>
          <p:nvPr/>
        </p:nvSpPr>
        <p:spPr>
          <a:xfrm>
            <a:off x="6258657" y="2689672"/>
            <a:ext cx="2750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/>
              <a:t>Bayesian Formula</a:t>
            </a:r>
            <a:endParaRPr kumimoji="1" lang="zh-CN" altLang="en-US" b="1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CE886B8-1437-7D82-584D-4013245C16E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2746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11166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Review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of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Probability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Theory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>
            <a:extLst>
              <a:ext uri="{FF2B5EF4-FFF2-40B4-BE49-F238E27FC236}">
                <a16:creationId xmlns:a16="http://schemas.microsoft.com/office/drawing/2014/main" id="{A775D885-E4B6-3B7F-CC94-95DEA4AA1B68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520C512A-9068-D772-6C1E-F0C0CDED5CAF}"/>
                  </a:ext>
                </a:extLst>
              </p:cNvPr>
              <p:cNvSpPr txBox="1"/>
              <p:nvPr/>
            </p:nvSpPr>
            <p:spPr>
              <a:xfrm>
                <a:off x="1521619" y="3669167"/>
                <a:ext cx="207608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520C512A-9068-D772-6C1E-F0C0CDED5C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1619" y="3669167"/>
                <a:ext cx="2076081" cy="276999"/>
              </a:xfrm>
              <a:prstGeom prst="rect">
                <a:avLst/>
              </a:prstGeom>
              <a:blipFill>
                <a:blip r:embed="rId5"/>
                <a:stretch>
                  <a:fillRect l="-2439" r="-3049" b="-347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本框 8">
            <a:extLst>
              <a:ext uri="{FF2B5EF4-FFF2-40B4-BE49-F238E27FC236}">
                <a16:creationId xmlns:a16="http://schemas.microsoft.com/office/drawing/2014/main" id="{2622ADDE-373B-B29A-D50E-C1F48ADF8003}"/>
              </a:ext>
            </a:extLst>
          </p:cNvPr>
          <p:cNvSpPr txBox="1"/>
          <p:nvPr/>
        </p:nvSpPr>
        <p:spPr>
          <a:xfrm>
            <a:off x="1521619" y="2236951"/>
            <a:ext cx="2864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/>
              <a:t>If A,B are independent</a:t>
            </a:r>
            <a:endParaRPr kumimoji="1" lang="zh-CN" alt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C9D8F400-F964-BB5F-26B9-2E6874B948B9}"/>
                  </a:ext>
                </a:extLst>
              </p:cNvPr>
              <p:cNvSpPr txBox="1"/>
              <p:nvPr/>
            </p:nvSpPr>
            <p:spPr>
              <a:xfrm>
                <a:off x="1564963" y="4750262"/>
                <a:ext cx="156408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C9D8F400-F964-BB5F-26B9-2E6874B948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4963" y="4750262"/>
                <a:ext cx="1564082" cy="276999"/>
              </a:xfrm>
              <a:prstGeom prst="rect">
                <a:avLst/>
              </a:prstGeom>
              <a:blipFill>
                <a:blip r:embed="rId6"/>
                <a:stretch>
                  <a:fillRect l="-3226" r="-4839" b="-347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上下箭头 12">
            <a:extLst>
              <a:ext uri="{FF2B5EF4-FFF2-40B4-BE49-F238E27FC236}">
                <a16:creationId xmlns:a16="http://schemas.microsoft.com/office/drawing/2014/main" id="{90604AB0-2648-88A4-06B9-B7525A123A38}"/>
              </a:ext>
            </a:extLst>
          </p:cNvPr>
          <p:cNvSpPr/>
          <p:nvPr/>
        </p:nvSpPr>
        <p:spPr>
          <a:xfrm>
            <a:off x="2311191" y="4090760"/>
            <a:ext cx="212655" cy="441741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5EF5774D-847D-ABFD-100F-6BB4ABEBFD71}"/>
                  </a:ext>
                </a:extLst>
              </p:cNvPr>
              <p:cNvSpPr txBox="1"/>
              <p:nvPr/>
            </p:nvSpPr>
            <p:spPr>
              <a:xfrm>
                <a:off x="6096000" y="3740604"/>
                <a:ext cx="274126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5EF5774D-847D-ABFD-100F-6BB4ABEBFD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3740604"/>
                <a:ext cx="2741263" cy="276999"/>
              </a:xfrm>
              <a:prstGeom prst="rect">
                <a:avLst/>
              </a:prstGeom>
              <a:blipFill>
                <a:blip r:embed="rId7"/>
                <a:stretch>
                  <a:fillRect l="-1852" r="-2778" b="-347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文本框 14">
            <a:extLst>
              <a:ext uri="{FF2B5EF4-FFF2-40B4-BE49-F238E27FC236}">
                <a16:creationId xmlns:a16="http://schemas.microsoft.com/office/drawing/2014/main" id="{16863446-FA67-E23A-8FCE-ECD568C7CCCE}"/>
              </a:ext>
            </a:extLst>
          </p:cNvPr>
          <p:cNvSpPr txBox="1"/>
          <p:nvPr/>
        </p:nvSpPr>
        <p:spPr>
          <a:xfrm>
            <a:off x="6089708" y="2238124"/>
            <a:ext cx="47339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/>
              <a:t>If A,B are independent under condition C</a:t>
            </a:r>
            <a:endParaRPr kumimoji="1" lang="zh-CN" alt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1702C223-14BB-347C-2EA3-C22C26CADD0A}"/>
                  </a:ext>
                </a:extLst>
              </p:cNvPr>
              <p:cNvSpPr txBox="1"/>
              <p:nvPr/>
            </p:nvSpPr>
            <p:spPr>
              <a:xfrm>
                <a:off x="6139344" y="4821699"/>
                <a:ext cx="202036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1702C223-14BB-347C-2EA3-C22C26CADD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9344" y="4821699"/>
                <a:ext cx="2020361" cy="276999"/>
              </a:xfrm>
              <a:prstGeom prst="rect">
                <a:avLst/>
              </a:prstGeom>
              <a:blipFill>
                <a:blip r:embed="rId8"/>
                <a:stretch>
                  <a:fillRect l="-1875" r="-3750" b="-347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上下箭头 16">
            <a:extLst>
              <a:ext uri="{FF2B5EF4-FFF2-40B4-BE49-F238E27FC236}">
                <a16:creationId xmlns:a16="http://schemas.microsoft.com/office/drawing/2014/main" id="{C4FD0505-D523-2E85-CE30-864FDC590133}"/>
              </a:ext>
            </a:extLst>
          </p:cNvPr>
          <p:cNvSpPr/>
          <p:nvPr/>
        </p:nvSpPr>
        <p:spPr>
          <a:xfrm>
            <a:off x="6885572" y="4162197"/>
            <a:ext cx="212655" cy="441741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8A69CB7C-7CED-DD9C-CFBB-129D3621B06D}"/>
                  </a:ext>
                </a:extLst>
              </p:cNvPr>
              <p:cNvSpPr txBox="1"/>
              <p:nvPr/>
            </p:nvSpPr>
            <p:spPr>
              <a:xfrm>
                <a:off x="1613551" y="2942619"/>
                <a:ext cx="64004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⊥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8A69CB7C-7CED-DD9C-CFBB-129D3621B0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3551" y="2942619"/>
                <a:ext cx="640047" cy="276999"/>
              </a:xfrm>
              <a:prstGeom prst="rect">
                <a:avLst/>
              </a:prstGeom>
              <a:blipFill>
                <a:blip r:embed="rId9"/>
                <a:stretch>
                  <a:fillRect l="-9804" r="-5882" b="-43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77AA2AD2-DB49-07CB-FAA0-87C92AEF2D31}"/>
                  </a:ext>
                </a:extLst>
              </p:cNvPr>
              <p:cNvSpPr txBox="1"/>
              <p:nvPr/>
            </p:nvSpPr>
            <p:spPr>
              <a:xfrm>
                <a:off x="6139344" y="2991583"/>
                <a:ext cx="86177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⊥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77AA2AD2-DB49-07CB-FAA0-87C92AEF2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9344" y="2991583"/>
                <a:ext cx="861774" cy="276999"/>
              </a:xfrm>
              <a:prstGeom prst="rect">
                <a:avLst/>
              </a:prstGeom>
              <a:blipFill>
                <a:blip r:embed="rId10"/>
                <a:stretch>
                  <a:fillRect l="-5797" r="-4348" b="-347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图片 10">
            <a:extLst>
              <a:ext uri="{FF2B5EF4-FFF2-40B4-BE49-F238E27FC236}">
                <a16:creationId xmlns:a16="http://schemas.microsoft.com/office/drawing/2014/main" id="{F9841210-731B-7ED1-CE0A-A388FAB2F269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0737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11166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Review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of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Probability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Theory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>
            <a:extLst>
              <a:ext uri="{FF2B5EF4-FFF2-40B4-BE49-F238E27FC236}">
                <a16:creationId xmlns:a16="http://schemas.microsoft.com/office/drawing/2014/main" id="{A775D885-E4B6-3B7F-CC94-95DEA4AA1B68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3C56CC96-8113-21D9-B466-D38FE985593C}"/>
                  </a:ext>
                </a:extLst>
              </p:cNvPr>
              <p:cNvSpPr txBox="1"/>
              <p:nvPr/>
            </p:nvSpPr>
            <p:spPr>
              <a:xfrm>
                <a:off x="635619" y="3739550"/>
                <a:ext cx="11139716" cy="8617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1" i="1" smtClean="0"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kumimoji="1" lang="en-US" altLang="zh-CN" sz="28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800" b="1" i="1" smtClean="0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e>
                            <m:sub>
                              <m:r>
                                <a:rPr kumimoji="1" lang="en-US" altLang="zh-CN" sz="28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kumimoji="1" lang="en-US" altLang="zh-CN" sz="2800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zh-CN" sz="28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800" b="1" i="1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e>
                            <m:sub>
                              <m:r>
                                <a:rPr kumimoji="1" lang="en-US" altLang="zh-CN" sz="28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  <m:r>
                            <a:rPr kumimoji="1" lang="en-US" altLang="zh-CN" sz="2800" b="1" i="1" smtClean="0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kumimoji="1" lang="en-US" altLang="zh-CN" sz="28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800" b="1" i="1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e>
                            <m:sub>
                              <m:r>
                                <a:rPr kumimoji="1" lang="en-US" altLang="zh-CN" sz="2800" b="1" i="1" smtClean="0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b>
                          </m:sSub>
                        </m:e>
                      </m:d>
                      <m:r>
                        <a:rPr kumimoji="1" lang="en-US" altLang="zh-CN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sz="2800" b="1" i="1" smtClean="0"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kumimoji="1" lang="en-US" altLang="zh-CN" sz="28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sz="28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800" b="1" i="1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e>
                            <m:sub>
                              <m:r>
                                <a:rPr kumimoji="1" lang="en-US" altLang="zh-CN" sz="2800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d>
                      <m:r>
                        <a:rPr kumimoji="1" lang="en-US" altLang="zh-CN" sz="2800" b="1" i="1" smtClean="0"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kumimoji="1" lang="en-US" altLang="zh-CN" sz="28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sz="28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800" b="1" i="1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e>
                            <m:sub>
                              <m:r>
                                <a:rPr kumimoji="1" lang="en-US" altLang="zh-CN" sz="28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kumimoji="1" lang="en-US" altLang="zh-CN" sz="28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800" b="1" i="1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e>
                            <m:sub>
                              <m:r>
                                <a:rPr kumimoji="1" lang="en-US" altLang="zh-CN" sz="2800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d>
                      <m:r>
                        <a:rPr kumimoji="1" lang="en-US" altLang="zh-CN" sz="2800" b="1" i="1" smtClean="0"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kumimoji="1" lang="en-US" altLang="zh-CN" sz="2800" b="1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zh-CN" sz="2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800" b="1" i="1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r>
                            <a:rPr kumimoji="1" lang="en-US" altLang="zh-CN" sz="28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kumimoji="1" lang="en-US" altLang="zh-CN" sz="2800" b="1" i="1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kumimoji="1" lang="en-US" altLang="zh-CN" sz="2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800" b="1" i="1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r>
                            <a:rPr kumimoji="1" lang="en-US" altLang="zh-CN" sz="28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kumimoji="1" lang="en-US" altLang="zh-CN" sz="2800" b="1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zh-CN" sz="2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800" b="1" i="1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r>
                            <a:rPr kumimoji="1" lang="en-US" altLang="zh-CN" sz="28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kumimoji="1" lang="en-US" altLang="zh-CN" sz="2800" b="1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kumimoji="1" lang="en-US" altLang="zh-CN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  <m:r>
                        <a:rPr kumimoji="1" lang="en-US" altLang="zh-CN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𝑷</m:t>
                      </m:r>
                      <m:r>
                        <a:rPr kumimoji="1" lang="en-US" altLang="zh-CN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zh-CN" sz="2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800" b="1" i="1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r>
                            <a:rPr kumimoji="1" lang="en-US" altLang="zh-CN" sz="28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r>
                        <a:rPr kumimoji="1" lang="en-US" altLang="zh-CN" sz="2800" b="1" i="1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kumimoji="1" lang="en-US" altLang="zh-CN" sz="2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800" b="1" i="1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r>
                            <a:rPr kumimoji="1" lang="en-US" altLang="zh-CN" sz="28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kumimoji="1" lang="en-US" altLang="zh-CN" sz="2800" b="1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zh-CN" sz="2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800" b="1" i="1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r>
                            <a:rPr kumimoji="1" lang="en-US" altLang="zh-CN" sz="28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kumimoji="1" lang="en-US" altLang="zh-CN" sz="2800" b="1" i="1" smtClean="0"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kumimoji="1" lang="en-US" altLang="zh-CN" sz="2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800" b="1" i="1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r>
                            <a:rPr kumimoji="1" lang="en-US" altLang="zh-CN" sz="28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r>
                        <a:rPr kumimoji="1" lang="en-US" altLang="zh-CN" sz="2800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en-US" altLang="zh-CN" sz="2800" b="1" dirty="0"/>
              </a:p>
              <a:p>
                <a:endParaRPr kumimoji="1" lang="zh-CN" altLang="en-US" sz="2800" b="1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3C56CC96-8113-21D9-B466-D38FE98559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619" y="3739550"/>
                <a:ext cx="11139716" cy="861774"/>
              </a:xfrm>
              <a:prstGeom prst="rect">
                <a:avLst/>
              </a:prstGeom>
              <a:blipFill>
                <a:blip r:embed="rId5"/>
                <a:stretch>
                  <a:fillRect l="-228" t="-1449" r="-6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文本框 19">
            <a:extLst>
              <a:ext uri="{FF2B5EF4-FFF2-40B4-BE49-F238E27FC236}">
                <a16:creationId xmlns:a16="http://schemas.microsoft.com/office/drawing/2014/main" id="{69F72995-2600-7C1D-8E03-9534ACB85BF2}"/>
              </a:ext>
            </a:extLst>
          </p:cNvPr>
          <p:cNvSpPr txBox="1"/>
          <p:nvPr/>
        </p:nvSpPr>
        <p:spPr>
          <a:xfrm>
            <a:off x="814039" y="2570672"/>
            <a:ext cx="24812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dirty="0"/>
              <a:t>Chain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Rule:</a:t>
            </a:r>
            <a:endParaRPr kumimoji="1" lang="zh-CN" altLang="en-US" sz="3200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04E7B65-E273-1D56-9135-E27581F4AEE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3730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11166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Hierarchy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of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Causality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>
            <a:extLst>
              <a:ext uri="{FF2B5EF4-FFF2-40B4-BE49-F238E27FC236}">
                <a16:creationId xmlns:a16="http://schemas.microsoft.com/office/drawing/2014/main" id="{A775D885-E4B6-3B7F-CC94-95DEA4AA1B68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Judea</a:t>
            </a:r>
            <a:r>
              <a:rPr lang="zh-CN" altLang="en-US" sz="1400" dirty="0"/>
              <a:t> </a:t>
            </a:r>
            <a:r>
              <a:rPr lang="en-US" altLang="zh-CN" sz="1400" dirty="0"/>
              <a:t>Pearl:</a:t>
            </a:r>
            <a:r>
              <a:rPr lang="zh-CN" altLang="en-US" sz="1400" dirty="0"/>
              <a:t> </a:t>
            </a:r>
            <a:r>
              <a:rPr lang="en-US" altLang="zh-CN" sz="1400" dirty="0"/>
              <a:t>The</a:t>
            </a:r>
            <a:r>
              <a:rPr lang="zh-CN" altLang="en-US" sz="1400" dirty="0"/>
              <a:t> </a:t>
            </a:r>
            <a:r>
              <a:rPr lang="en-US" altLang="zh-CN" sz="1400" dirty="0"/>
              <a:t>Book</a:t>
            </a:r>
            <a:r>
              <a:rPr lang="zh-CN" altLang="en-US" sz="1400" dirty="0"/>
              <a:t> </a:t>
            </a:r>
            <a:r>
              <a:rPr lang="en-US" altLang="zh-CN" sz="1400" dirty="0"/>
              <a:t>of</a:t>
            </a:r>
            <a:r>
              <a:rPr lang="zh-CN" altLang="en-US" sz="1400" dirty="0"/>
              <a:t> </a:t>
            </a:r>
            <a:r>
              <a:rPr lang="en-US" altLang="zh-CN" sz="1400" dirty="0"/>
              <a:t>Why</a:t>
            </a:r>
            <a:endParaRPr lang="zh-CN" altLang="en-US" sz="1400" dirty="0"/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B6FA0E58-8AB5-55C4-95F5-C66A1AC8A2B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33"/>
          <a:stretch/>
        </p:blipFill>
        <p:spPr>
          <a:xfrm>
            <a:off x="6945684" y="221963"/>
            <a:ext cx="5021484" cy="5334282"/>
          </a:xfrm>
          <a:prstGeom prst="rect">
            <a:avLst/>
          </a:prstGeom>
        </p:spPr>
      </p:pic>
      <p:sp>
        <p:nvSpPr>
          <p:cNvPr id="12" name="内容占位符 7">
            <a:extLst>
              <a:ext uri="{FF2B5EF4-FFF2-40B4-BE49-F238E27FC236}">
                <a16:creationId xmlns:a16="http://schemas.microsoft.com/office/drawing/2014/main" id="{E931EAB3-60FF-39F3-3E80-5B37AE64BE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14039" y="1204590"/>
            <a:ext cx="5521696" cy="4351655"/>
          </a:xfrm>
        </p:spPr>
        <p:txBody>
          <a:bodyPr>
            <a:normAutofit fontScale="87500" lnSpcReduction="10000"/>
          </a:bodyPr>
          <a:lstStyle/>
          <a:p>
            <a:pPr fontAlgn="auto">
              <a:lnSpc>
                <a:spcPct val="120000"/>
              </a:lnSpc>
            </a:pPr>
            <a:endParaRPr lang="zh-CN" altLang="en-US" dirty="0"/>
          </a:p>
          <a:p>
            <a:pPr lvl="0" fontAlgn="auto">
              <a:lnSpc>
                <a:spcPct val="120000"/>
              </a:lnSpc>
            </a:pPr>
            <a:r>
              <a:rPr lang="zh-CN" altLang="en-US" dirty="0">
                <a:sym typeface="+mn-ea"/>
              </a:rPr>
              <a:t>观察：回答</a:t>
            </a:r>
            <a:r>
              <a:rPr lang="zh-CN" altLang="en-US" b="1" dirty="0">
                <a:solidFill>
                  <a:srgbClr val="FF0000"/>
                </a:solidFill>
                <a:sym typeface="+mn-ea"/>
              </a:rPr>
              <a:t>相关性</a:t>
            </a:r>
            <a:r>
              <a:rPr lang="zh-CN" altLang="en-US" b="1" dirty="0">
                <a:solidFill>
                  <a:srgbClr val="FF0000"/>
                </a:solidFill>
              </a:rPr>
              <a:t>（</a:t>
            </a:r>
            <a:r>
              <a:rPr lang="en-US" altLang="zh-CN" b="1" dirty="0" err="1">
                <a:solidFill>
                  <a:srgbClr val="FF0000"/>
                </a:solidFill>
              </a:rPr>
              <a:t>assosiation</a:t>
            </a:r>
            <a:r>
              <a:rPr lang="zh-CN" altLang="en-US" b="1" dirty="0">
                <a:solidFill>
                  <a:srgbClr val="FF0000"/>
                </a:solidFill>
              </a:rPr>
              <a:t>）</a:t>
            </a:r>
            <a:r>
              <a:rPr lang="zh-CN" altLang="en-US" dirty="0">
                <a:sym typeface="+mn-ea"/>
              </a:rPr>
              <a:t>问题</a:t>
            </a:r>
            <a:endParaRPr lang="zh-CN" altLang="en-US" dirty="0"/>
          </a:p>
          <a:p>
            <a:pPr lvl="1" fontAlgn="auto">
              <a:lnSpc>
                <a:spcPct val="120000"/>
              </a:lnSpc>
            </a:pPr>
            <a:r>
              <a:rPr lang="zh-CN" altLang="en-US" sz="2400" dirty="0"/>
              <a:t>如果观测到</a:t>
            </a:r>
            <a:r>
              <a:rPr lang="en-US" altLang="zh-CN" sz="2400" dirty="0"/>
              <a:t>X</a:t>
            </a:r>
            <a:r>
              <a:rPr lang="zh-CN" altLang="en-US" sz="2400" dirty="0"/>
              <a:t>发生，</a:t>
            </a:r>
            <a:r>
              <a:rPr lang="en-US" altLang="zh-CN" sz="2400" dirty="0"/>
              <a:t>Y</a:t>
            </a:r>
            <a:r>
              <a:rPr lang="zh-CN" altLang="en-US" sz="2400" dirty="0"/>
              <a:t>会发生吗？</a:t>
            </a:r>
          </a:p>
          <a:p>
            <a:pPr lvl="1" fontAlgn="auto">
              <a:lnSpc>
                <a:spcPct val="120000"/>
              </a:lnSpc>
            </a:pPr>
            <a:r>
              <a:rPr lang="zh-CN" altLang="en-US" sz="2400" dirty="0"/>
              <a:t>输入：数据</a:t>
            </a:r>
            <a:endParaRPr lang="zh-CN" altLang="en-US" dirty="0"/>
          </a:p>
          <a:p>
            <a:pPr lvl="0" fontAlgn="auto">
              <a:lnSpc>
                <a:spcPct val="120000"/>
              </a:lnSpc>
            </a:pPr>
            <a:r>
              <a:rPr lang="zh-CN" altLang="en-US" dirty="0">
                <a:solidFill>
                  <a:schemeClr val="accent2"/>
                </a:solidFill>
              </a:rPr>
              <a:t>干预：回答</a:t>
            </a:r>
            <a:r>
              <a:rPr lang="zh-CN" altLang="en-US" b="1" dirty="0">
                <a:solidFill>
                  <a:schemeClr val="accent2"/>
                </a:solidFill>
              </a:rPr>
              <a:t>干预</a:t>
            </a:r>
            <a:r>
              <a:rPr lang="zh-CN" altLang="en-US" b="1" dirty="0">
                <a:solidFill>
                  <a:schemeClr val="accent2"/>
                </a:solidFill>
                <a:sym typeface="+mn-ea"/>
              </a:rPr>
              <a:t>（</a:t>
            </a:r>
            <a:r>
              <a:rPr lang="en-US" altLang="zh-CN" b="1" dirty="0">
                <a:solidFill>
                  <a:schemeClr val="accent2"/>
                </a:solidFill>
                <a:sym typeface="+mn-ea"/>
              </a:rPr>
              <a:t>intervention</a:t>
            </a:r>
            <a:r>
              <a:rPr lang="zh-CN" altLang="en-US" b="1" dirty="0">
                <a:solidFill>
                  <a:schemeClr val="accent2"/>
                </a:solidFill>
                <a:sym typeface="+mn-ea"/>
              </a:rPr>
              <a:t>）</a:t>
            </a:r>
            <a:r>
              <a:rPr lang="zh-CN" altLang="en-US" dirty="0">
                <a:solidFill>
                  <a:schemeClr val="accent2"/>
                </a:solidFill>
                <a:sym typeface="+mn-ea"/>
              </a:rPr>
              <a:t>问题</a:t>
            </a:r>
            <a:endParaRPr lang="zh-CN" altLang="en-US" dirty="0">
              <a:solidFill>
                <a:schemeClr val="accent2"/>
              </a:solidFill>
            </a:endParaRPr>
          </a:p>
          <a:p>
            <a:pPr lvl="1" fontAlgn="auto">
              <a:lnSpc>
                <a:spcPct val="120000"/>
              </a:lnSpc>
            </a:pPr>
            <a:r>
              <a:rPr lang="zh-CN" altLang="en-US" dirty="0">
                <a:solidFill>
                  <a:schemeClr val="accent2"/>
                </a:solidFill>
              </a:rPr>
              <a:t>如果让</a:t>
            </a:r>
            <a:r>
              <a:rPr lang="en-US" altLang="zh-CN" dirty="0">
                <a:solidFill>
                  <a:schemeClr val="accent2"/>
                </a:solidFill>
              </a:rPr>
              <a:t>X</a:t>
            </a:r>
            <a:r>
              <a:rPr lang="zh-CN" altLang="en-US" dirty="0">
                <a:solidFill>
                  <a:schemeClr val="accent2"/>
                </a:solidFill>
                <a:sym typeface="+mn-ea"/>
              </a:rPr>
              <a:t>发生</a:t>
            </a:r>
            <a:r>
              <a:rPr lang="zh-CN" altLang="en-US" dirty="0">
                <a:solidFill>
                  <a:schemeClr val="accent2"/>
                </a:solidFill>
              </a:rPr>
              <a:t>，</a:t>
            </a:r>
            <a:r>
              <a:rPr lang="en-US" altLang="zh-CN" dirty="0">
                <a:solidFill>
                  <a:schemeClr val="accent2"/>
                </a:solidFill>
              </a:rPr>
              <a:t>Y</a:t>
            </a:r>
            <a:r>
              <a:rPr lang="zh-CN" altLang="en-US" dirty="0">
                <a:solidFill>
                  <a:schemeClr val="accent2"/>
                </a:solidFill>
              </a:rPr>
              <a:t>会发生吗？</a:t>
            </a:r>
          </a:p>
          <a:p>
            <a:pPr lvl="1" fontAlgn="auto">
              <a:lnSpc>
                <a:spcPct val="120000"/>
              </a:lnSpc>
            </a:pPr>
            <a:r>
              <a:rPr lang="zh-CN" altLang="en-US" dirty="0">
                <a:solidFill>
                  <a:schemeClr val="accent2"/>
                </a:solidFill>
              </a:rPr>
              <a:t>输入：数据，因果图（</a:t>
            </a:r>
            <a:r>
              <a:rPr lang="en-US" altLang="zh-CN" dirty="0">
                <a:solidFill>
                  <a:schemeClr val="accent2"/>
                </a:solidFill>
              </a:rPr>
              <a:t>DAG</a:t>
            </a:r>
            <a:r>
              <a:rPr lang="zh-CN" altLang="en-US" dirty="0">
                <a:solidFill>
                  <a:schemeClr val="accent2"/>
                </a:solidFill>
              </a:rPr>
              <a:t>）</a:t>
            </a:r>
          </a:p>
          <a:p>
            <a:pPr lvl="0" fontAlgn="auto">
              <a:lnSpc>
                <a:spcPct val="120000"/>
              </a:lnSpc>
            </a:pPr>
            <a:r>
              <a:rPr lang="zh-CN" altLang="en-US" dirty="0">
                <a:solidFill>
                  <a:schemeClr val="accent2"/>
                </a:solidFill>
              </a:rPr>
              <a:t>想象：回答</a:t>
            </a:r>
            <a:r>
              <a:rPr lang="zh-CN" altLang="en-US" b="1" dirty="0">
                <a:solidFill>
                  <a:schemeClr val="accent2"/>
                </a:solidFill>
              </a:rPr>
              <a:t>反事实（</a:t>
            </a:r>
            <a:r>
              <a:rPr lang="en-US" altLang="zh-CN" b="1" dirty="0">
                <a:solidFill>
                  <a:schemeClr val="accent2"/>
                </a:solidFill>
              </a:rPr>
              <a:t>counterfactuals</a:t>
            </a:r>
            <a:r>
              <a:rPr lang="zh-CN" altLang="en-US" b="1" dirty="0">
                <a:solidFill>
                  <a:schemeClr val="accent2"/>
                </a:solidFill>
              </a:rPr>
              <a:t>）</a:t>
            </a:r>
            <a:r>
              <a:rPr lang="zh-CN" altLang="en-US" dirty="0">
                <a:solidFill>
                  <a:schemeClr val="accent2"/>
                </a:solidFill>
                <a:sym typeface="+mn-ea"/>
              </a:rPr>
              <a:t>问题</a:t>
            </a:r>
            <a:endParaRPr lang="zh-CN" altLang="en-US" dirty="0">
              <a:solidFill>
                <a:schemeClr val="accent2"/>
              </a:solidFill>
            </a:endParaRPr>
          </a:p>
          <a:p>
            <a:pPr lvl="1" fontAlgn="auto">
              <a:lnSpc>
                <a:spcPct val="120000"/>
              </a:lnSpc>
            </a:pPr>
            <a:r>
              <a:rPr lang="zh-CN" altLang="en-US" dirty="0">
                <a:solidFill>
                  <a:schemeClr val="accent2"/>
                </a:solidFill>
              </a:rPr>
              <a:t>事实：</a:t>
            </a:r>
            <a:r>
              <a:rPr lang="en-US" altLang="zh-CN" dirty="0">
                <a:solidFill>
                  <a:schemeClr val="accent2"/>
                </a:solidFill>
              </a:rPr>
              <a:t>X</a:t>
            </a:r>
            <a:r>
              <a:rPr lang="zh-CN" altLang="en-US" dirty="0">
                <a:solidFill>
                  <a:schemeClr val="accent2"/>
                </a:solidFill>
              </a:rPr>
              <a:t>导致了</a:t>
            </a:r>
            <a:r>
              <a:rPr lang="en-US" altLang="zh-CN" dirty="0">
                <a:solidFill>
                  <a:schemeClr val="accent2"/>
                </a:solidFill>
              </a:rPr>
              <a:t>Y</a:t>
            </a:r>
            <a:r>
              <a:rPr lang="zh-CN" altLang="en-US" dirty="0">
                <a:solidFill>
                  <a:schemeClr val="accent2"/>
                </a:solidFill>
              </a:rPr>
              <a:t>。反事实：</a:t>
            </a:r>
            <a:r>
              <a:rPr lang="zh-CN" altLang="en-US" dirty="0">
                <a:solidFill>
                  <a:schemeClr val="accent2"/>
                </a:solidFill>
                <a:sym typeface="+mn-ea"/>
              </a:rPr>
              <a:t>假设</a:t>
            </a:r>
            <a:r>
              <a:rPr lang="en-US" altLang="zh-CN" dirty="0">
                <a:solidFill>
                  <a:schemeClr val="accent2"/>
                </a:solidFill>
              </a:rPr>
              <a:t>X</a:t>
            </a:r>
            <a:r>
              <a:rPr lang="zh-CN" altLang="en-US" dirty="0">
                <a:solidFill>
                  <a:schemeClr val="accent2"/>
                </a:solidFill>
              </a:rPr>
              <a:t>没</a:t>
            </a:r>
            <a:r>
              <a:rPr lang="zh-CN" altLang="en-US" dirty="0">
                <a:solidFill>
                  <a:schemeClr val="accent2"/>
                </a:solidFill>
                <a:sym typeface="+mn-ea"/>
              </a:rPr>
              <a:t>发生</a:t>
            </a:r>
            <a:r>
              <a:rPr lang="zh-CN" altLang="en-US" dirty="0">
                <a:solidFill>
                  <a:schemeClr val="accent2"/>
                </a:solidFill>
              </a:rPr>
              <a:t>，而是</a:t>
            </a:r>
            <a:r>
              <a:rPr lang="en-US" altLang="zh-CN" dirty="0">
                <a:solidFill>
                  <a:schemeClr val="accent2"/>
                </a:solidFill>
              </a:rPr>
              <a:t>X’</a:t>
            </a:r>
            <a:r>
              <a:rPr lang="zh-CN" altLang="en-US" dirty="0">
                <a:solidFill>
                  <a:schemeClr val="accent2"/>
                </a:solidFill>
                <a:sym typeface="+mn-ea"/>
              </a:rPr>
              <a:t>发生</a:t>
            </a:r>
            <a:r>
              <a:rPr lang="zh-CN" altLang="en-US" dirty="0">
                <a:solidFill>
                  <a:schemeClr val="accent2"/>
                </a:solidFill>
              </a:rPr>
              <a:t>，</a:t>
            </a:r>
            <a:r>
              <a:rPr lang="en-US" altLang="zh-CN" dirty="0">
                <a:solidFill>
                  <a:schemeClr val="accent2"/>
                </a:solidFill>
              </a:rPr>
              <a:t>Y’</a:t>
            </a:r>
            <a:r>
              <a:rPr lang="zh-CN" altLang="en-US" dirty="0">
                <a:solidFill>
                  <a:schemeClr val="accent2"/>
                </a:solidFill>
              </a:rPr>
              <a:t>会是什么？</a:t>
            </a:r>
          </a:p>
          <a:p>
            <a:pPr lvl="1" fontAlgn="auto">
              <a:lnSpc>
                <a:spcPct val="120000"/>
              </a:lnSpc>
            </a:pPr>
            <a:r>
              <a:rPr lang="zh-CN" altLang="en-US" dirty="0">
                <a:solidFill>
                  <a:schemeClr val="accent2"/>
                </a:solidFill>
              </a:rPr>
              <a:t>输入：数据，因果图，</a:t>
            </a:r>
            <a:r>
              <a:rPr lang="en-US" altLang="zh-CN" dirty="0">
                <a:solidFill>
                  <a:schemeClr val="accent2"/>
                </a:solidFill>
              </a:rPr>
              <a:t>SCM</a:t>
            </a:r>
            <a:r>
              <a:rPr lang="zh-CN" altLang="en-US" dirty="0">
                <a:solidFill>
                  <a:schemeClr val="accent2"/>
                </a:solidFill>
              </a:rPr>
              <a:t>（隐含因果图）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005BDE5-ACFC-763D-82A0-25B7A7BA254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3071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11166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What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Bayesian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Network?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>
            <a:extLst>
              <a:ext uri="{FF2B5EF4-FFF2-40B4-BE49-F238E27FC236}">
                <a16:creationId xmlns:a16="http://schemas.microsoft.com/office/drawing/2014/main" id="{A775D885-E4B6-3B7F-CC94-95DEA4AA1B68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内容占位符 11">
            <a:extLst>
              <a:ext uri="{FF2B5EF4-FFF2-40B4-BE49-F238E27FC236}">
                <a16:creationId xmlns:a16="http://schemas.microsoft.com/office/drawing/2014/main" id="{922CD4E6-F017-8DB2-FC46-6B815FC9D5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619" y="1853391"/>
            <a:ext cx="5178585" cy="4023360"/>
          </a:xfrm>
        </p:spPr>
        <p:txBody>
          <a:bodyPr>
            <a:normAutofit/>
          </a:bodyPr>
          <a:lstStyle/>
          <a:p>
            <a:r>
              <a:rPr lang="en-US" altLang="zh-CN" sz="2800" dirty="0"/>
              <a:t>A directed acyclic graph</a:t>
            </a:r>
          </a:p>
          <a:p>
            <a:pPr lvl="1"/>
            <a:r>
              <a:rPr lang="en-US" altLang="zh-CN" sz="2400" dirty="0">
                <a:solidFill>
                  <a:srgbClr val="FF0000"/>
                </a:solidFill>
              </a:rPr>
              <a:t>Nodes</a:t>
            </a:r>
            <a:r>
              <a:rPr lang="en-US" altLang="zh-CN" sz="2400" dirty="0"/>
              <a:t> are random variables</a:t>
            </a:r>
          </a:p>
          <a:p>
            <a:pPr lvl="1"/>
            <a:r>
              <a:rPr lang="en-US" altLang="zh-CN" sz="2400" dirty="0">
                <a:solidFill>
                  <a:srgbClr val="FF0000"/>
                </a:solidFill>
              </a:rPr>
              <a:t>Edges</a:t>
            </a:r>
            <a:r>
              <a:rPr lang="en-US" altLang="zh-CN" sz="2400" dirty="0"/>
              <a:t> represent direct influence (maybe</a:t>
            </a:r>
            <a:r>
              <a:rPr lang="zh-CN" altLang="en-US" sz="2400" dirty="0"/>
              <a:t> </a:t>
            </a:r>
            <a:r>
              <a:rPr lang="en-US" altLang="zh-CN" sz="2400" dirty="0"/>
              <a:t>causal)</a:t>
            </a:r>
            <a:r>
              <a:rPr lang="zh-CN" altLang="en-US" sz="2400" dirty="0"/>
              <a:t> </a:t>
            </a:r>
            <a:r>
              <a:rPr lang="en-US" altLang="zh-CN" sz="2400" dirty="0"/>
              <a:t>between variables</a:t>
            </a:r>
          </a:p>
          <a:p>
            <a:pPr lvl="1"/>
            <a:r>
              <a:rPr lang="en-US" altLang="zh-CN" sz="2400" dirty="0"/>
              <a:t>Several </a:t>
            </a:r>
            <a:r>
              <a:rPr lang="en-US" altLang="zh-CN" sz="2400" dirty="0">
                <a:solidFill>
                  <a:srgbClr val="FF0000"/>
                </a:solidFill>
              </a:rPr>
              <a:t>conditional probability </a:t>
            </a:r>
            <a:r>
              <a:rPr lang="en-US" altLang="zh-CN" sz="2400" dirty="0"/>
              <a:t>tables</a:t>
            </a:r>
            <a:endParaRPr lang="zh-CN" altLang="en-US" sz="2400" dirty="0"/>
          </a:p>
          <a:p>
            <a:endParaRPr lang="zh-CN" altLang="en-US" sz="2800" dirty="0"/>
          </a:p>
        </p:txBody>
      </p:sp>
      <p:pic>
        <p:nvPicPr>
          <p:cNvPr id="2" name="内容占位符 9">
            <a:extLst>
              <a:ext uri="{FF2B5EF4-FFF2-40B4-BE49-F238E27FC236}">
                <a16:creationId xmlns:a16="http://schemas.microsoft.com/office/drawing/2014/main" id="{694501CB-F44F-0D04-7A98-E5A5257C50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5459" y="1580975"/>
            <a:ext cx="5492237" cy="435133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B1E6832-F52D-0219-26B7-7CA0F183493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6838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11166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Decomposition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of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Conditional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Probabilities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>
            <a:extLst>
              <a:ext uri="{FF2B5EF4-FFF2-40B4-BE49-F238E27FC236}">
                <a16:creationId xmlns:a16="http://schemas.microsoft.com/office/drawing/2014/main" id="{A775D885-E4B6-3B7F-CC94-95DEA4AA1B68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内容占位符 9">
            <a:extLst>
              <a:ext uri="{FF2B5EF4-FFF2-40B4-BE49-F238E27FC236}">
                <a16:creationId xmlns:a16="http://schemas.microsoft.com/office/drawing/2014/main" id="{694501CB-F44F-0D04-7A98-E5A5257C50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5459" y="1580975"/>
            <a:ext cx="5492237" cy="435133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内容占位符 12">
                <a:extLst>
                  <a:ext uri="{FF2B5EF4-FFF2-40B4-BE49-F238E27FC236}">
                    <a16:creationId xmlns:a16="http://schemas.microsoft.com/office/drawing/2014/main" id="{56FD2D2F-4F44-49FB-43AB-6DA20A5AC59B}"/>
                  </a:ext>
                </a:extLst>
              </p:cNvPr>
              <p:cNvSpPr txBox="1">
                <a:spLocks noGrp="1"/>
              </p:cNvSpPr>
              <p:nvPr>
                <p:ph idx="1"/>
              </p:nvPr>
            </p:nvSpPr>
            <p:spPr>
              <a:xfrm>
                <a:off x="757511" y="5000026"/>
                <a:ext cx="585144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zh-CN" b="1" i="1" smtClean="0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kumimoji="1"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1" i="1" smtClean="0">
                            <a:latin typeface="Cambria Math" panose="02040503050406030204" pitchFamily="18" charset="0"/>
                          </a:rPr>
                          <m:t>𝑫</m:t>
                        </m:r>
                        <m:r>
                          <a:rPr kumimoji="1" lang="en-US" altLang="zh-CN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zh-CN" b="1" i="1" smtClean="0">
                            <a:latin typeface="Cambria Math" panose="02040503050406030204" pitchFamily="18" charset="0"/>
                          </a:rPr>
                          <m:t>𝑰</m:t>
                        </m:r>
                        <m:r>
                          <a:rPr kumimoji="1" lang="en-US" altLang="zh-CN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zh-CN" b="1" i="1" smtClean="0">
                            <a:latin typeface="Cambria Math" panose="02040503050406030204" pitchFamily="18" charset="0"/>
                          </a:rPr>
                          <m:t>𝑮</m:t>
                        </m:r>
                        <m:r>
                          <a:rPr kumimoji="1" lang="en-US" altLang="zh-CN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zh-CN" b="1" i="1" smtClean="0">
                            <a:latin typeface="Cambria Math" panose="02040503050406030204" pitchFamily="18" charset="0"/>
                          </a:rPr>
                          <m:t>𝑺</m:t>
                        </m:r>
                        <m:r>
                          <a:rPr kumimoji="1" lang="en-US" altLang="zh-CN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zh-CN" b="1" i="1" smtClean="0"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</m:d>
                    <m:r>
                      <a:rPr kumimoji="1" lang="en-US" altLang="zh-CN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b="1" i="1" smtClean="0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kumimoji="1"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1" i="1" smtClean="0"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</m:d>
                    <m:r>
                      <a:rPr kumimoji="1" lang="en-US" altLang="zh-CN" b="1" i="1" smtClean="0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kumimoji="1"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1" i="1" smtClean="0">
                            <a:latin typeface="Cambria Math" panose="02040503050406030204" pitchFamily="18" charset="0"/>
                          </a:rPr>
                          <m:t>𝑰</m:t>
                        </m:r>
                      </m:e>
                    </m:d>
                    <m:r>
                      <a:rPr kumimoji="1" lang="en-US" altLang="zh-CN" b="1" i="1" smtClean="0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kumimoji="1"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1" i="1" smtClean="0">
                            <a:latin typeface="Cambria Math" panose="02040503050406030204" pitchFamily="18" charset="0"/>
                          </a:rPr>
                          <m:t>𝑮</m:t>
                        </m:r>
                      </m:e>
                      <m:e>
                        <m:r>
                          <a:rPr kumimoji="1" lang="en-US" altLang="zh-CN" b="1" i="1" smtClean="0">
                            <a:latin typeface="Cambria Math" panose="02040503050406030204" pitchFamily="18" charset="0"/>
                          </a:rPr>
                          <m:t>𝑫</m:t>
                        </m:r>
                        <m:r>
                          <a:rPr kumimoji="1" lang="en-US" altLang="zh-CN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zh-CN" b="1" i="1" smtClean="0">
                            <a:latin typeface="Cambria Math" panose="02040503050406030204" pitchFamily="18" charset="0"/>
                          </a:rPr>
                          <m:t>𝑰</m:t>
                        </m:r>
                      </m:e>
                    </m:d>
                    <m:r>
                      <a:rPr kumimoji="1" lang="en-US" altLang="zh-CN" b="1" i="1" smtClean="0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kumimoji="1"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1" i="1" smtClean="0"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  <m:e>
                        <m:r>
                          <a:rPr kumimoji="1" lang="en-US" altLang="zh-CN" b="1" i="1" smtClean="0">
                            <a:latin typeface="Cambria Math" panose="02040503050406030204" pitchFamily="18" charset="0"/>
                          </a:rPr>
                          <m:t>𝑰</m:t>
                        </m:r>
                      </m:e>
                    </m:d>
                    <m:r>
                      <a:rPr kumimoji="1" lang="en-US" altLang="zh-CN" b="1" i="1" smtClean="0">
                        <a:latin typeface="Cambria Math" panose="02040503050406030204" pitchFamily="18" charset="0"/>
                      </a:rPr>
                      <m:t>𝑷</m:t>
                    </m:r>
                    <m:r>
                      <a:rPr kumimoji="1" lang="en-US" altLang="zh-CN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CN" b="1" i="1" smtClean="0">
                        <a:latin typeface="Cambria Math" panose="02040503050406030204" pitchFamily="18" charset="0"/>
                      </a:rPr>
                      <m:t>𝑳</m:t>
                    </m:r>
                    <m:r>
                      <a:rPr kumimoji="1" lang="en-US" altLang="zh-CN" b="1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kumimoji="1" lang="en-US" altLang="zh-CN" b="1" i="1" smtClean="0">
                        <a:latin typeface="Cambria Math" panose="02040503050406030204" pitchFamily="18" charset="0"/>
                      </a:rPr>
                      <m:t>𝑮</m:t>
                    </m:r>
                    <m:r>
                      <a:rPr kumimoji="1" lang="en-US" altLang="zh-CN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zh-CN" altLang="en-US" b="1" dirty="0"/>
              </a:p>
            </p:txBody>
          </p:sp>
        </mc:Choice>
        <mc:Fallback xmlns="">
          <p:sp>
            <p:nvSpPr>
              <p:cNvPr id="13" name="内容占位符 12">
                <a:extLst>
                  <a:ext uri="{FF2B5EF4-FFF2-40B4-BE49-F238E27FC236}">
                    <a16:creationId xmlns:a16="http://schemas.microsoft.com/office/drawing/2014/main" id="{56FD2D2F-4F44-49FB-43AB-6DA20A5AC59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57511" y="5000026"/>
                <a:ext cx="5851445" cy="276999"/>
              </a:xfrm>
              <a:prstGeom prst="rect">
                <a:avLst/>
              </a:prstGeom>
              <a:blipFill>
                <a:blip r:embed="rId6"/>
                <a:stretch>
                  <a:fillRect l="-2597" t="-39130" b="-478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本框 8">
            <a:extLst>
              <a:ext uri="{FF2B5EF4-FFF2-40B4-BE49-F238E27FC236}">
                <a16:creationId xmlns:a16="http://schemas.microsoft.com/office/drawing/2014/main" id="{A685F58E-84E8-CB67-A521-9F79D8CCF7BC}"/>
              </a:ext>
            </a:extLst>
          </p:cNvPr>
          <p:cNvSpPr txBox="1"/>
          <p:nvPr/>
        </p:nvSpPr>
        <p:spPr>
          <a:xfrm>
            <a:off x="724829" y="5692601"/>
            <a:ext cx="4754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>
                <a:solidFill>
                  <a:srgbClr val="FF0000"/>
                </a:solidFill>
              </a:rPr>
              <a:t>贝叶斯网络是描述性的，它不做任何因果假设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6A02FEAD-2715-7C83-F4EB-585CBAB567D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8149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11166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Decomposition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of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Conditional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Probabilities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>
            <a:extLst>
              <a:ext uri="{FF2B5EF4-FFF2-40B4-BE49-F238E27FC236}">
                <a16:creationId xmlns:a16="http://schemas.microsoft.com/office/drawing/2014/main" id="{A775D885-E4B6-3B7F-CC94-95DEA4AA1B68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内容占位符 11">
                <a:extLst>
                  <a:ext uri="{FF2B5EF4-FFF2-40B4-BE49-F238E27FC236}">
                    <a16:creationId xmlns:a16="http://schemas.microsoft.com/office/drawing/2014/main" id="{3FECA525-486B-3236-AA63-6AFEC8B479F6}"/>
                  </a:ext>
                </a:extLst>
              </p:cNvPr>
              <p:cNvSpPr txBox="1">
                <a:spLocks noGrp="1"/>
              </p:cNvSpPr>
              <p:nvPr>
                <p:ph idx="1"/>
              </p:nvPr>
            </p:nvSpPr>
            <p:spPr>
              <a:xfrm>
                <a:off x="2166956" y="3370315"/>
                <a:ext cx="8443535" cy="44467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zh-CN" sz="3200" b="1" i="1" smtClean="0">
                        <a:latin typeface="Cambria Math" panose="02040503050406030204" pitchFamily="18" charset="0"/>
                      </a:rPr>
                      <m:t>𝑷</m:t>
                    </m:r>
                    <m:r>
                      <a:rPr kumimoji="1" lang="en-US" altLang="zh-CN" sz="3200" b="1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kumimoji="1" lang="en-US" altLang="zh-CN" sz="32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32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kumimoji="1" lang="en-US" altLang="zh-CN" sz="32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kumimoji="1" lang="en-US" altLang="zh-CN" sz="3200" b="1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kumimoji="1" lang="en-US" altLang="zh-CN" sz="3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32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kumimoji="1" lang="en-US" altLang="zh-CN" sz="32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kumimoji="1" lang="en-US" altLang="zh-CN" sz="3200" b="1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kumimoji="1" lang="en-US" altLang="zh-CN" sz="3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32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kumimoji="1" lang="en-US" altLang="zh-CN" sz="3200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  <m:r>
                      <a:rPr kumimoji="1" lang="en-US" altLang="zh-CN" sz="3200" b="1" i="1" smtClean="0">
                        <a:latin typeface="Cambria Math" panose="02040503050406030204" pitchFamily="18" charset="0"/>
                      </a:rPr>
                      <m:t>)=</m:t>
                    </m:r>
                    <m:nary>
                      <m:naryPr>
                        <m:chr m:val="∏"/>
                        <m:ctrlPr>
                          <a:rPr kumimoji="1" lang="en-US" altLang="zh-CN" sz="3200" b="1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1" lang="en-US" altLang="zh-CN" sz="3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kumimoji="1" lang="en-US" altLang="zh-CN" sz="32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kumimoji="1" lang="en-US" altLang="zh-CN" sz="3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kumimoji="1" lang="en-US" altLang="zh-CN" sz="3200" b="1" i="1" smtClean="0">
                            <a:latin typeface="Cambria Math" panose="02040503050406030204" pitchFamily="18" charset="0"/>
                          </a:rPr>
                          <m:t>𝑷</m:t>
                        </m:r>
                        <m:r>
                          <a:rPr kumimoji="1" lang="en-US" altLang="zh-CN" sz="3200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kumimoji="1" lang="en-US" altLang="zh-CN" sz="32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3200" b="1" i="1"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  <m:sub>
                            <m:r>
                              <a:rPr kumimoji="1" lang="en-US" altLang="zh-CN" sz="3200" b="1" i="1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  <m:r>
                          <a:rPr kumimoji="1" lang="en-US" altLang="zh-CN" sz="3200" b="1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m:rPr>
                            <m:sty m:val="p"/>
                          </m:rPr>
                          <a:rPr kumimoji="1" lang="en-US" altLang="zh-CN" sz="3200" b="0" i="0" smtClean="0">
                            <a:latin typeface="Cambria Math" panose="02040503050406030204" pitchFamily="18" charset="0"/>
                          </a:rPr>
                          <m:t>PA</m:t>
                        </m:r>
                        <m:d>
                          <m:dPr>
                            <m:ctrlPr>
                              <a:rPr kumimoji="1" lang="en-US" altLang="zh-CN" sz="32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zh-CN" sz="32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3200" b="1" i="1"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</m:e>
                              <m:sub>
                                <m:r>
                                  <a:rPr kumimoji="1" lang="en-US" altLang="zh-CN" sz="3200" b="1" i="1" smtClean="0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sub>
                            </m:sSub>
                          </m:e>
                        </m:d>
                        <m:r>
                          <a:rPr kumimoji="1" lang="en-US" altLang="zh-CN" sz="3200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kumimoji="1" lang="zh-CN" altLang="en-US" sz="3200" b="1" dirty="0"/>
              </a:p>
            </p:txBody>
          </p:sp>
        </mc:Choice>
        <mc:Fallback xmlns="">
          <p:sp>
            <p:nvSpPr>
              <p:cNvPr id="12" name="内容占位符 11">
                <a:extLst>
                  <a:ext uri="{FF2B5EF4-FFF2-40B4-BE49-F238E27FC236}">
                    <a16:creationId xmlns:a16="http://schemas.microsoft.com/office/drawing/2014/main" id="{3FECA525-486B-3236-AA63-6AFEC8B479F6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166956" y="3370315"/>
                <a:ext cx="8443535" cy="444674"/>
              </a:xfrm>
              <a:prstGeom prst="rect">
                <a:avLst/>
              </a:prstGeom>
              <a:blipFill>
                <a:blip r:embed="rId5"/>
                <a:stretch>
                  <a:fillRect l="-2853" t="-194444" b="-27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内容占位符 5">
            <a:extLst>
              <a:ext uri="{FF2B5EF4-FFF2-40B4-BE49-F238E27FC236}">
                <a16:creationId xmlns:a16="http://schemas.microsoft.com/office/drawing/2014/main" id="{CD18A523-FEFB-6C59-014E-DF0C349AADE2}"/>
              </a:ext>
            </a:extLst>
          </p:cNvPr>
          <p:cNvSpPr txBox="1">
            <a:spLocks/>
          </p:cNvSpPr>
          <p:nvPr/>
        </p:nvSpPr>
        <p:spPr>
          <a:xfrm>
            <a:off x="2166956" y="2424165"/>
            <a:ext cx="10515600" cy="94615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200" dirty="0"/>
              <a:t>In general:</a:t>
            </a:r>
            <a:endParaRPr lang="zh-CN" altLang="en-US" sz="3200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50E826C-E564-C1FE-68AC-950B6F53EEA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4648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11166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Graph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and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Decomposition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组合 2">
            <a:extLst>
              <a:ext uri="{FF2B5EF4-FFF2-40B4-BE49-F238E27FC236}">
                <a16:creationId xmlns:a16="http://schemas.microsoft.com/office/drawing/2014/main" id="{4AA09299-D034-B77B-50DB-3FB624D51B20}"/>
              </a:ext>
            </a:extLst>
          </p:cNvPr>
          <p:cNvGrpSpPr/>
          <p:nvPr/>
        </p:nvGrpSpPr>
        <p:grpSpPr>
          <a:xfrm>
            <a:off x="9887620" y="6272698"/>
            <a:ext cx="1730076" cy="504431"/>
            <a:chOff x="9887620" y="6272698"/>
            <a:chExt cx="1730076" cy="504431"/>
          </a:xfrm>
        </p:grpSpPr>
        <p:pic>
          <p:nvPicPr>
            <p:cNvPr id="5" name="pattern_logo1.png" descr="pattern_logo1.png">
              <a:extLst>
                <a:ext uri="{FF2B5EF4-FFF2-40B4-BE49-F238E27FC236}">
                  <a16:creationId xmlns:a16="http://schemas.microsoft.com/office/drawing/2014/main" id="{5D498764-8A69-7D1F-2186-54D9E16CE4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87620" y="6272698"/>
              <a:ext cx="523538" cy="504431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6" name="text.png" descr="text.png">
              <a:extLst>
                <a:ext uri="{FF2B5EF4-FFF2-40B4-BE49-F238E27FC236}">
                  <a16:creationId xmlns:a16="http://schemas.microsoft.com/office/drawing/2014/main" id="{9804D176-958F-94C9-CA76-6B0091760A0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422843" y="6272698"/>
              <a:ext cx="1194853" cy="504431"/>
            </a:xfrm>
            <a:prstGeom prst="rect">
              <a:avLst/>
            </a:prstGeom>
            <a:ln w="12700">
              <a:miter lim="400000"/>
            </a:ln>
          </p:spPr>
        </p:pic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A775D885-E4B6-3B7F-CC94-95DEA4AA1B68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内容占位符 11">
                <a:extLst>
                  <a:ext uri="{FF2B5EF4-FFF2-40B4-BE49-F238E27FC236}">
                    <a16:creationId xmlns:a16="http://schemas.microsoft.com/office/drawing/2014/main" id="{3FECA525-486B-3236-AA63-6AFEC8B479F6}"/>
                  </a:ext>
                </a:extLst>
              </p:cNvPr>
              <p:cNvSpPr txBox="1">
                <a:spLocks noGrp="1"/>
              </p:cNvSpPr>
              <p:nvPr>
                <p:ph idx="1"/>
              </p:nvPr>
            </p:nvSpPr>
            <p:spPr>
              <a:xfrm>
                <a:off x="1102096" y="2199142"/>
                <a:ext cx="8443535" cy="44467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zh-CN" sz="3200" b="1" i="1" smtClean="0">
                        <a:latin typeface="Cambria Math" panose="02040503050406030204" pitchFamily="18" charset="0"/>
                      </a:rPr>
                      <m:t>𝑷</m:t>
                    </m:r>
                    <m:r>
                      <a:rPr kumimoji="1" lang="en-US" altLang="zh-CN" sz="3200" b="1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kumimoji="1" lang="en-US" altLang="zh-CN" sz="32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32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kumimoji="1" lang="en-US" altLang="zh-CN" sz="32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kumimoji="1" lang="en-US" altLang="zh-CN" sz="3200" b="1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kumimoji="1" lang="en-US" altLang="zh-CN" sz="3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32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kumimoji="1" lang="en-US" altLang="zh-CN" sz="32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kumimoji="1" lang="en-US" altLang="zh-CN" sz="3200" b="1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kumimoji="1" lang="en-US" altLang="zh-CN" sz="3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32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kumimoji="1" lang="en-US" altLang="zh-CN" sz="3200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  <m:r>
                      <a:rPr kumimoji="1" lang="en-US" altLang="zh-CN" sz="3200" b="1" i="1" smtClean="0">
                        <a:latin typeface="Cambria Math" panose="02040503050406030204" pitchFamily="18" charset="0"/>
                      </a:rPr>
                      <m:t>)=</m:t>
                    </m:r>
                    <m:nary>
                      <m:naryPr>
                        <m:chr m:val="∏"/>
                        <m:ctrlPr>
                          <a:rPr kumimoji="1" lang="en-US" altLang="zh-CN" sz="3200" b="1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1" lang="en-US" altLang="zh-CN" sz="3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kumimoji="1" lang="en-US" altLang="zh-CN" sz="32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kumimoji="1" lang="en-US" altLang="zh-CN" sz="3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kumimoji="1" lang="en-US" altLang="zh-CN" sz="3200" b="1" i="1" smtClean="0">
                            <a:latin typeface="Cambria Math" panose="02040503050406030204" pitchFamily="18" charset="0"/>
                          </a:rPr>
                          <m:t>𝑷</m:t>
                        </m:r>
                        <m:r>
                          <a:rPr kumimoji="1" lang="en-US" altLang="zh-CN" sz="3200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kumimoji="1" lang="en-US" altLang="zh-CN" sz="32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3200" b="1" i="1"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  <m:sub>
                            <m:r>
                              <a:rPr kumimoji="1" lang="en-US" altLang="zh-CN" sz="3200" b="1" i="1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  <m:r>
                          <a:rPr kumimoji="1" lang="en-US" altLang="zh-CN" sz="3200" b="1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m:rPr>
                            <m:sty m:val="p"/>
                          </m:rPr>
                          <a:rPr kumimoji="1" lang="en-US" altLang="zh-CN" sz="3200" b="0" i="0" smtClean="0">
                            <a:latin typeface="Cambria Math" panose="02040503050406030204" pitchFamily="18" charset="0"/>
                          </a:rPr>
                          <m:t>PA</m:t>
                        </m:r>
                        <m:d>
                          <m:dPr>
                            <m:ctrlPr>
                              <a:rPr kumimoji="1" lang="en-US" altLang="zh-CN" sz="32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zh-CN" sz="32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3200" b="1" i="1"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</m:e>
                              <m:sub>
                                <m:r>
                                  <a:rPr kumimoji="1" lang="en-US" altLang="zh-CN" sz="3200" b="1" i="1" smtClean="0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sub>
                            </m:sSub>
                          </m:e>
                        </m:d>
                        <m:r>
                          <a:rPr kumimoji="1" lang="en-US" altLang="zh-CN" sz="3200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kumimoji="1" lang="zh-CN" altLang="en-US" sz="3200" b="1" dirty="0"/>
              </a:p>
            </p:txBody>
          </p:sp>
        </mc:Choice>
        <mc:Fallback xmlns="">
          <p:sp>
            <p:nvSpPr>
              <p:cNvPr id="12" name="内容占位符 11">
                <a:extLst>
                  <a:ext uri="{FF2B5EF4-FFF2-40B4-BE49-F238E27FC236}">
                    <a16:creationId xmlns:a16="http://schemas.microsoft.com/office/drawing/2014/main" id="{3FECA525-486B-3236-AA63-6AFEC8B479F6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02096" y="2199142"/>
                <a:ext cx="8443535" cy="444674"/>
              </a:xfrm>
              <a:prstGeom prst="rect">
                <a:avLst/>
              </a:prstGeom>
              <a:blipFill>
                <a:blip r:embed="rId5"/>
                <a:stretch>
                  <a:fillRect l="-2853" t="-194444" b="-27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内容占位符 5">
            <a:extLst>
              <a:ext uri="{FF2B5EF4-FFF2-40B4-BE49-F238E27FC236}">
                <a16:creationId xmlns:a16="http://schemas.microsoft.com/office/drawing/2014/main" id="{CD18A523-FEFB-6C59-014E-DF0C349AADE2}"/>
              </a:ext>
            </a:extLst>
          </p:cNvPr>
          <p:cNvSpPr txBox="1">
            <a:spLocks/>
          </p:cNvSpPr>
          <p:nvPr/>
        </p:nvSpPr>
        <p:spPr>
          <a:xfrm>
            <a:off x="1102096" y="1252992"/>
            <a:ext cx="10515600" cy="94615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200" dirty="0"/>
              <a:t>In general:</a:t>
            </a:r>
            <a:endParaRPr lang="zh-CN" altLang="en-US" sz="3200" dirty="0"/>
          </a:p>
        </p:txBody>
      </p:sp>
      <p:pic>
        <p:nvPicPr>
          <p:cNvPr id="2" name="图片 1" descr="IMG_779F7F7A49EE-1">
            <a:extLst>
              <a:ext uri="{FF2B5EF4-FFF2-40B4-BE49-F238E27FC236}">
                <a16:creationId xmlns:a16="http://schemas.microsoft.com/office/drawing/2014/main" id="{9583A53B-DA16-968A-068E-27AA599F33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2096" y="3197645"/>
            <a:ext cx="1649095" cy="16002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C7AE314-FB27-7764-9618-16F08AF659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36356" y="3685960"/>
            <a:ext cx="6495415" cy="403225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7FE9E207-CDCC-FEEC-D948-2DA01D954976}"/>
              </a:ext>
            </a:extLst>
          </p:cNvPr>
          <p:cNvSpPr txBox="1"/>
          <p:nvPr/>
        </p:nvSpPr>
        <p:spPr>
          <a:xfrm>
            <a:off x="3436356" y="4797845"/>
            <a:ext cx="4754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>
                <a:solidFill>
                  <a:srgbClr val="FF0000"/>
                </a:solidFill>
              </a:rPr>
              <a:t>贝叶斯网络是描述性的，它不做任何因果假设</a:t>
            </a:r>
          </a:p>
        </p:txBody>
      </p:sp>
    </p:spTree>
    <p:extLst>
      <p:ext uri="{BB962C8B-B14F-4D97-AF65-F5344CB8AC3E}">
        <p14:creationId xmlns:p14="http://schemas.microsoft.com/office/powerpoint/2010/main" val="29354829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11166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Independency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Decomposition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>
            <a:extLst>
              <a:ext uri="{FF2B5EF4-FFF2-40B4-BE49-F238E27FC236}">
                <a16:creationId xmlns:a16="http://schemas.microsoft.com/office/drawing/2014/main" id="{A775D885-E4B6-3B7F-CC94-95DEA4AA1B68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图片 10" descr="IMG_779F7F7A49EE-1">
            <a:extLst>
              <a:ext uri="{FF2B5EF4-FFF2-40B4-BE49-F238E27FC236}">
                <a16:creationId xmlns:a16="http://schemas.microsoft.com/office/drawing/2014/main" id="{0795FC3D-95DE-6C8C-8DCB-259FE3DACC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409" y="1031395"/>
            <a:ext cx="1649095" cy="1600200"/>
          </a:xfrm>
          <a:prstGeom prst="rect">
            <a:avLst/>
          </a:prstGeom>
        </p:spPr>
      </p:pic>
      <p:pic>
        <p:nvPicPr>
          <p:cNvPr id="13" name="图片 12" descr="IMG_7E9744039A99-1">
            <a:extLst>
              <a:ext uri="{FF2B5EF4-FFF2-40B4-BE49-F238E27FC236}">
                <a16:creationId xmlns:a16="http://schemas.microsoft.com/office/drawing/2014/main" id="{952C8945-784C-29CE-DBCA-C66421B2FB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914" y="2766850"/>
            <a:ext cx="1695450" cy="1600200"/>
          </a:xfrm>
          <a:prstGeom prst="rect">
            <a:avLst/>
          </a:prstGeom>
        </p:spPr>
      </p:pic>
      <p:pic>
        <p:nvPicPr>
          <p:cNvPr id="15" name="图片 14" descr="IMG_A3FE8C806D98-1">
            <a:extLst>
              <a:ext uri="{FF2B5EF4-FFF2-40B4-BE49-F238E27FC236}">
                <a16:creationId xmlns:a16="http://schemas.microsoft.com/office/drawing/2014/main" id="{EE1E09AE-E7A1-3FB6-11F4-61730D2541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4039" y="4502305"/>
            <a:ext cx="1727835" cy="16002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5A3581E2-1F31-3B3F-EF51-3A6189F822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87669" y="1519710"/>
            <a:ext cx="6495415" cy="403225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0E3F0795-C7DF-B855-90ED-DEC1A8E331A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87669" y="3422170"/>
            <a:ext cx="8652510" cy="295275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E69B348E-E494-E30C-12CF-F2C64F6E3E4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87669" y="2900200"/>
            <a:ext cx="2910840" cy="521970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ACFB94DC-6195-0AC7-021D-510EAFA6EBD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87669" y="5172230"/>
            <a:ext cx="5324475" cy="245110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8D839377-2ABE-47EA-BCB4-B1756D4F4ACE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6149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6567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Outline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内容占位符 2">
            <a:extLst>
              <a:ext uri="{FF2B5EF4-FFF2-40B4-BE49-F238E27FC236}">
                <a16:creationId xmlns:a16="http://schemas.microsoft.com/office/drawing/2014/main" id="{DCACDF7B-134E-25AB-056A-18C1B2353D3E}"/>
              </a:ext>
            </a:extLst>
          </p:cNvPr>
          <p:cNvSpPr txBox="1">
            <a:spLocks/>
          </p:cNvSpPr>
          <p:nvPr/>
        </p:nvSpPr>
        <p:spPr>
          <a:xfrm>
            <a:off x="814039" y="1493270"/>
            <a:ext cx="10823970" cy="387145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2000" dirty="0"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Why</a:t>
            </a:r>
            <a:r>
              <a:rPr kumimoji="1" lang="zh-CN" altLang="en-US" sz="2000" dirty="0"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Causality?</a:t>
            </a:r>
          </a:p>
          <a:p>
            <a:r>
              <a:rPr kumimoji="1" lang="en-US" altLang="zh-CN" sz="2000" dirty="0"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Association:</a:t>
            </a:r>
            <a:r>
              <a:rPr kumimoji="1" lang="zh-CN" altLang="en-US" sz="2000" dirty="0"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Bayesian</a:t>
            </a:r>
            <a:r>
              <a:rPr kumimoji="1" lang="zh-CN" altLang="en-US" sz="2000" dirty="0"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Network</a:t>
            </a:r>
          </a:p>
          <a:p>
            <a:r>
              <a:rPr kumimoji="1" lang="en-US" altLang="zh-CN" sz="2000" dirty="0"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Intervention:</a:t>
            </a:r>
            <a:r>
              <a:rPr kumimoji="1" lang="zh-CN" altLang="en-US" sz="2000" dirty="0"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Causal</a:t>
            </a:r>
            <a:r>
              <a:rPr kumimoji="1" lang="zh-CN" altLang="en-US" sz="2000" dirty="0"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Graph</a:t>
            </a:r>
          </a:p>
          <a:p>
            <a:r>
              <a:rPr kumimoji="1" lang="en-US" altLang="zh-CN" sz="2000" dirty="0"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Counterfactual:</a:t>
            </a:r>
            <a:r>
              <a:rPr kumimoji="1" lang="zh-CN" altLang="en-US" sz="2000" dirty="0"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Structural</a:t>
            </a:r>
            <a:r>
              <a:rPr kumimoji="1" lang="zh-CN" altLang="en-US" sz="2000" dirty="0"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Causal</a:t>
            </a:r>
            <a:r>
              <a:rPr kumimoji="1" lang="zh-CN" altLang="en-US" sz="2000" dirty="0"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Graph</a:t>
            </a:r>
            <a:endParaRPr kumimoji="1" lang="zh-CN" altLang="en-US" sz="1600" dirty="0">
              <a:latin typeface="Arial" panose="020B0604020202020204" pitchFamily="34" charset="0"/>
              <a:ea typeface="FangSong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3CDE3C3-A45C-E902-9E5A-5ACD5EC77770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9D13643-F218-731E-457A-F9F37A6D1FD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4419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11166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Example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>
            <a:extLst>
              <a:ext uri="{FF2B5EF4-FFF2-40B4-BE49-F238E27FC236}">
                <a16:creationId xmlns:a16="http://schemas.microsoft.com/office/drawing/2014/main" id="{A775D885-E4B6-3B7F-CC94-95DEA4AA1B68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内容占位符 3">
            <a:extLst>
              <a:ext uri="{FF2B5EF4-FFF2-40B4-BE49-F238E27FC236}">
                <a16:creationId xmlns:a16="http://schemas.microsoft.com/office/drawing/2014/main" id="{F2F6E0FE-6562-59D8-EB4B-D94719B87E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619" y="2116312"/>
            <a:ext cx="10892766" cy="3543579"/>
          </a:xfrm>
        </p:spPr>
        <p:txBody>
          <a:bodyPr/>
          <a:lstStyle/>
          <a:p>
            <a:pPr>
              <a:buFont typeface="Wingdings" pitchFamily="2" charset="2"/>
              <a:buChar char="l"/>
            </a:pPr>
            <a:r>
              <a:rPr lang="zh-CN" altLang="en-US" dirty="0"/>
              <a:t>我家最近新安装了一个报警器。当我家</a:t>
            </a:r>
            <a:r>
              <a:rPr lang="zh-CN" altLang="en-US" dirty="0">
                <a:solidFill>
                  <a:srgbClr val="FF0000"/>
                </a:solidFill>
              </a:rPr>
              <a:t>失窃</a:t>
            </a:r>
            <a:r>
              <a:rPr lang="zh-CN" altLang="en-US" dirty="0"/>
              <a:t>的时候，这个</a:t>
            </a:r>
            <a:r>
              <a:rPr lang="zh-CN" altLang="en-US" dirty="0">
                <a:solidFill>
                  <a:srgbClr val="FF0000"/>
                </a:solidFill>
              </a:rPr>
              <a:t>报警器</a:t>
            </a:r>
            <a:r>
              <a:rPr lang="zh-CN" altLang="en-US" dirty="0"/>
              <a:t>就可能发出尖叫。当然，这种尖叫很可能会影响到我的两位不太友好的左右两个邻居，</a:t>
            </a:r>
            <a:r>
              <a:rPr lang="en-US" altLang="zh-CN" dirty="0">
                <a:solidFill>
                  <a:srgbClr val="FF0000"/>
                </a:solidFill>
              </a:rPr>
              <a:t>John</a:t>
            </a:r>
            <a:r>
              <a:rPr lang="zh-CN" altLang="en-US" dirty="0"/>
              <a:t>或</a:t>
            </a:r>
            <a:r>
              <a:rPr lang="en-US" altLang="zh-CN" dirty="0">
                <a:solidFill>
                  <a:srgbClr val="FF0000"/>
                </a:solidFill>
              </a:rPr>
              <a:t>Marry</a:t>
            </a:r>
            <a:r>
              <a:rPr lang="zh-CN" altLang="en-US" dirty="0"/>
              <a:t>。当然，如果不是被盗窃了，而是发生了</a:t>
            </a:r>
            <a:r>
              <a:rPr lang="zh-CN" altLang="en-US" dirty="0">
                <a:solidFill>
                  <a:srgbClr val="FF0000"/>
                </a:solidFill>
              </a:rPr>
              <a:t>地震</a:t>
            </a:r>
            <a:r>
              <a:rPr lang="zh-CN" altLang="en-US" dirty="0"/>
              <a:t>，</a:t>
            </a:r>
            <a:r>
              <a:rPr lang="zh-CN" altLang="en-US" dirty="0">
                <a:solidFill>
                  <a:srgbClr val="FF0000"/>
                </a:solidFill>
              </a:rPr>
              <a:t>报警器</a:t>
            </a:r>
            <a:r>
              <a:rPr lang="zh-CN" altLang="en-US" dirty="0"/>
              <a:t>也一样会响</a:t>
            </a:r>
            <a:endParaRPr lang="en-US" altLang="zh-CN" dirty="0"/>
          </a:p>
          <a:p>
            <a:pPr>
              <a:buFont typeface="Wingdings" pitchFamily="2" charset="2"/>
              <a:buChar char="l"/>
            </a:pPr>
            <a:r>
              <a:rPr lang="zh-CN" altLang="en-US" dirty="0"/>
              <a:t>请用</a:t>
            </a:r>
            <a:r>
              <a:rPr lang="en-US" altLang="zh-CN" dirty="0"/>
              <a:t>Bayesian</a:t>
            </a:r>
            <a:r>
              <a:rPr lang="zh-CN" altLang="en-US" dirty="0"/>
              <a:t> </a:t>
            </a:r>
            <a:r>
              <a:rPr lang="en-US" altLang="zh-CN" dirty="0"/>
              <a:t>Network</a:t>
            </a:r>
            <a:r>
              <a:rPr lang="zh-CN" altLang="en-US" dirty="0"/>
              <a:t>为上述情形建模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CC478A67-8C37-D050-5B7F-BE94FBC4C35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4165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11166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Example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>
            <a:extLst>
              <a:ext uri="{FF2B5EF4-FFF2-40B4-BE49-F238E27FC236}">
                <a16:creationId xmlns:a16="http://schemas.microsoft.com/office/drawing/2014/main" id="{A775D885-E4B6-3B7F-CC94-95DEA4AA1B68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内容占位符 3">
            <a:extLst>
              <a:ext uri="{FF2B5EF4-FFF2-40B4-BE49-F238E27FC236}">
                <a16:creationId xmlns:a16="http://schemas.microsoft.com/office/drawing/2014/main" id="{F2F6E0FE-6562-59D8-EB4B-D94719B87E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619" y="2116312"/>
            <a:ext cx="4572990" cy="3543579"/>
          </a:xfrm>
        </p:spPr>
        <p:txBody>
          <a:bodyPr/>
          <a:lstStyle/>
          <a:p>
            <a:pPr>
              <a:buFont typeface="Wingdings" pitchFamily="2" charset="2"/>
              <a:buChar char="l"/>
            </a:pPr>
            <a:r>
              <a:rPr lang="zh-CN" altLang="en-US" dirty="0"/>
              <a:t>我家最近新安装了一个报警器。当我家</a:t>
            </a:r>
            <a:r>
              <a:rPr lang="zh-CN" altLang="en-US" dirty="0">
                <a:solidFill>
                  <a:srgbClr val="FF0000"/>
                </a:solidFill>
              </a:rPr>
              <a:t>失窃</a:t>
            </a:r>
            <a:r>
              <a:rPr lang="zh-CN" altLang="en-US" dirty="0"/>
              <a:t>的时候，这个</a:t>
            </a:r>
            <a:r>
              <a:rPr lang="zh-CN" altLang="en-US" dirty="0">
                <a:solidFill>
                  <a:srgbClr val="FF0000"/>
                </a:solidFill>
              </a:rPr>
              <a:t>报警器</a:t>
            </a:r>
            <a:r>
              <a:rPr lang="zh-CN" altLang="en-US" dirty="0"/>
              <a:t>就可能发出尖叫。当然，这种尖叫很可能会影响到我的两位不太友好的左右两个邻居，</a:t>
            </a:r>
            <a:r>
              <a:rPr lang="en-US" altLang="zh-CN" dirty="0">
                <a:solidFill>
                  <a:srgbClr val="FF0000"/>
                </a:solidFill>
              </a:rPr>
              <a:t>John</a:t>
            </a:r>
            <a:r>
              <a:rPr lang="zh-CN" altLang="en-US" dirty="0"/>
              <a:t>或</a:t>
            </a:r>
            <a:r>
              <a:rPr lang="en-US" altLang="zh-CN" dirty="0">
                <a:solidFill>
                  <a:srgbClr val="FF0000"/>
                </a:solidFill>
              </a:rPr>
              <a:t>Marry</a:t>
            </a:r>
            <a:r>
              <a:rPr lang="zh-CN" altLang="en-US" dirty="0"/>
              <a:t>。当然，如果不是被盗窃了，而是发生了</a:t>
            </a:r>
            <a:r>
              <a:rPr lang="zh-CN" altLang="en-US" dirty="0">
                <a:solidFill>
                  <a:srgbClr val="FF0000"/>
                </a:solidFill>
              </a:rPr>
              <a:t>地震</a:t>
            </a:r>
            <a:r>
              <a:rPr lang="zh-CN" altLang="en-US" dirty="0"/>
              <a:t>，</a:t>
            </a:r>
            <a:r>
              <a:rPr lang="zh-CN" altLang="en-US" dirty="0">
                <a:solidFill>
                  <a:srgbClr val="FF0000"/>
                </a:solidFill>
              </a:rPr>
              <a:t>报警器</a:t>
            </a:r>
            <a:r>
              <a:rPr lang="zh-CN" altLang="en-US" dirty="0"/>
              <a:t>也一样会响</a:t>
            </a:r>
            <a:endParaRPr lang="en-US" altLang="zh-CN" dirty="0"/>
          </a:p>
          <a:p>
            <a:pPr>
              <a:buFont typeface="Wingdings" pitchFamily="2" charset="2"/>
              <a:buChar char="l"/>
            </a:pPr>
            <a:r>
              <a:rPr lang="zh-CN" altLang="en-US" dirty="0"/>
              <a:t>请用</a:t>
            </a:r>
            <a:r>
              <a:rPr lang="en-US" altLang="zh-CN" dirty="0"/>
              <a:t>Bayesian</a:t>
            </a:r>
            <a:r>
              <a:rPr lang="zh-CN" altLang="en-US" dirty="0"/>
              <a:t> </a:t>
            </a:r>
            <a:r>
              <a:rPr lang="en-US" altLang="zh-CN" dirty="0"/>
              <a:t>Network</a:t>
            </a:r>
            <a:r>
              <a:rPr lang="zh-CN" altLang="en-US" dirty="0"/>
              <a:t>为上述情形建模</a:t>
            </a:r>
          </a:p>
        </p:txBody>
      </p:sp>
      <p:sp>
        <p:nvSpPr>
          <p:cNvPr id="9" name="CustomShape 2">
            <a:extLst>
              <a:ext uri="{FF2B5EF4-FFF2-40B4-BE49-F238E27FC236}">
                <a16:creationId xmlns:a16="http://schemas.microsoft.com/office/drawing/2014/main" id="{9563FCA7-7FC8-3A4B-39E1-DCA311F89695}"/>
              </a:ext>
            </a:extLst>
          </p:cNvPr>
          <p:cNvSpPr/>
          <p:nvPr/>
        </p:nvSpPr>
        <p:spPr>
          <a:xfrm>
            <a:off x="7015660" y="1252992"/>
            <a:ext cx="1332000" cy="1008000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txBody>
          <a:bodyPr wrap="none" lIns="90000" tIns="45000" rIns="90000" bIns="45000" anchor="ctr"/>
          <a:lstStyle/>
          <a:p>
            <a:pPr algn="ctr"/>
            <a:r>
              <a:rPr lang="en-US">
                <a:latin typeface="Arial"/>
              </a:rPr>
              <a:t>Burglary</a:t>
            </a:r>
            <a:endParaRPr/>
          </a:p>
        </p:txBody>
      </p:sp>
      <p:sp>
        <p:nvSpPr>
          <p:cNvPr id="12" name="CustomShape 3">
            <a:extLst>
              <a:ext uri="{FF2B5EF4-FFF2-40B4-BE49-F238E27FC236}">
                <a16:creationId xmlns:a16="http://schemas.microsoft.com/office/drawing/2014/main" id="{09196A5E-7C82-527C-6FB1-3426C4998585}"/>
              </a:ext>
            </a:extLst>
          </p:cNvPr>
          <p:cNvSpPr/>
          <p:nvPr/>
        </p:nvSpPr>
        <p:spPr>
          <a:xfrm>
            <a:off x="9211660" y="1252992"/>
            <a:ext cx="1440000" cy="1080000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txBody>
          <a:bodyPr wrap="none" lIns="90000" tIns="45000" rIns="90000" bIns="45000" anchor="ctr"/>
          <a:lstStyle/>
          <a:p>
            <a:pPr algn="ctr"/>
            <a:r>
              <a:rPr lang="en-US">
                <a:latin typeface="Arial"/>
              </a:rPr>
              <a:t>Earthquake</a:t>
            </a:r>
            <a:endParaRPr/>
          </a:p>
        </p:txBody>
      </p:sp>
      <p:sp>
        <p:nvSpPr>
          <p:cNvPr id="14" name="CustomShape 4">
            <a:extLst>
              <a:ext uri="{FF2B5EF4-FFF2-40B4-BE49-F238E27FC236}">
                <a16:creationId xmlns:a16="http://schemas.microsoft.com/office/drawing/2014/main" id="{4C62A469-0DD2-B89F-153A-1FB049BD1764}"/>
              </a:ext>
            </a:extLst>
          </p:cNvPr>
          <p:cNvSpPr/>
          <p:nvPr/>
        </p:nvSpPr>
        <p:spPr>
          <a:xfrm>
            <a:off x="8275660" y="2789267"/>
            <a:ext cx="1008000" cy="792000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txBody>
          <a:bodyPr wrap="none" lIns="90000" tIns="45000" rIns="90000" bIns="45000" anchor="ctr"/>
          <a:lstStyle/>
          <a:p>
            <a:pPr algn="ctr"/>
            <a:r>
              <a:rPr lang="en-US">
                <a:latin typeface="Arial"/>
              </a:rPr>
              <a:t>Alarm</a:t>
            </a:r>
            <a:endParaRPr/>
          </a:p>
        </p:txBody>
      </p:sp>
      <p:sp>
        <p:nvSpPr>
          <p:cNvPr id="20" name="CustomShape 5">
            <a:extLst>
              <a:ext uri="{FF2B5EF4-FFF2-40B4-BE49-F238E27FC236}">
                <a16:creationId xmlns:a16="http://schemas.microsoft.com/office/drawing/2014/main" id="{90F7B5DA-F93D-1282-1FD6-CD67175D13DB}"/>
              </a:ext>
            </a:extLst>
          </p:cNvPr>
          <p:cNvSpPr/>
          <p:nvPr/>
        </p:nvSpPr>
        <p:spPr>
          <a:xfrm>
            <a:off x="6983393" y="4132992"/>
            <a:ext cx="1364267" cy="936000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txBody>
          <a:bodyPr wrap="none" lIns="90000" tIns="45000" rIns="90000" bIns="45000" anchor="ctr"/>
          <a:lstStyle/>
          <a:p>
            <a:pPr algn="ctr"/>
            <a:r>
              <a:rPr lang="en-US" dirty="0">
                <a:latin typeface="Arial"/>
              </a:rPr>
              <a:t>John calls</a:t>
            </a:r>
            <a:endParaRPr dirty="0"/>
          </a:p>
        </p:txBody>
      </p:sp>
      <p:sp>
        <p:nvSpPr>
          <p:cNvPr id="21" name="CustomShape 6">
            <a:extLst>
              <a:ext uri="{FF2B5EF4-FFF2-40B4-BE49-F238E27FC236}">
                <a16:creationId xmlns:a16="http://schemas.microsoft.com/office/drawing/2014/main" id="{48F64AE5-75A7-16DC-5742-9D202368CAFB}"/>
              </a:ext>
            </a:extLst>
          </p:cNvPr>
          <p:cNvSpPr/>
          <p:nvPr/>
        </p:nvSpPr>
        <p:spPr>
          <a:xfrm>
            <a:off x="9353063" y="4226697"/>
            <a:ext cx="1364267" cy="936000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txBody>
          <a:bodyPr wrap="none" lIns="90000" tIns="45000" rIns="90000" bIns="45000" anchor="ctr"/>
          <a:lstStyle/>
          <a:p>
            <a:pPr algn="ctr"/>
            <a:r>
              <a:rPr lang="en-US" dirty="0">
                <a:latin typeface="Arial"/>
              </a:rPr>
              <a:t>Marry calls</a:t>
            </a:r>
            <a:endParaRPr dirty="0"/>
          </a:p>
        </p:txBody>
      </p:sp>
      <p:sp>
        <p:nvSpPr>
          <p:cNvPr id="22" name="Line 7">
            <a:extLst>
              <a:ext uri="{FF2B5EF4-FFF2-40B4-BE49-F238E27FC236}">
                <a16:creationId xmlns:a16="http://schemas.microsoft.com/office/drawing/2014/main" id="{28000918-BA59-21EE-E358-3DB1B333BFDB}"/>
              </a:ext>
            </a:extLst>
          </p:cNvPr>
          <p:cNvSpPr/>
          <p:nvPr/>
        </p:nvSpPr>
        <p:spPr>
          <a:xfrm>
            <a:off x="7843660" y="2260992"/>
            <a:ext cx="648000" cy="576000"/>
          </a:xfrm>
          <a:prstGeom prst="line">
            <a:avLst/>
          </a:prstGeom>
          <a:ln>
            <a:solidFill>
              <a:srgbClr val="000000"/>
            </a:solidFill>
            <a:tailEnd type="triangle" w="med" len="med"/>
          </a:ln>
        </p:spPr>
      </p:sp>
      <p:sp>
        <p:nvSpPr>
          <p:cNvPr id="23" name="Line 8">
            <a:extLst>
              <a:ext uri="{FF2B5EF4-FFF2-40B4-BE49-F238E27FC236}">
                <a16:creationId xmlns:a16="http://schemas.microsoft.com/office/drawing/2014/main" id="{7944C0A9-2094-7D9F-347F-9F1C03D5C011}"/>
              </a:ext>
            </a:extLst>
          </p:cNvPr>
          <p:cNvSpPr/>
          <p:nvPr/>
        </p:nvSpPr>
        <p:spPr>
          <a:xfrm flipH="1">
            <a:off x="9211660" y="2332992"/>
            <a:ext cx="720000" cy="576000"/>
          </a:xfrm>
          <a:prstGeom prst="line">
            <a:avLst/>
          </a:prstGeom>
          <a:ln>
            <a:solidFill>
              <a:srgbClr val="000000"/>
            </a:solidFill>
            <a:tailEnd type="triangle" w="med" len="med"/>
          </a:ln>
        </p:spPr>
      </p:sp>
      <p:sp>
        <p:nvSpPr>
          <p:cNvPr id="24" name="Line 9">
            <a:extLst>
              <a:ext uri="{FF2B5EF4-FFF2-40B4-BE49-F238E27FC236}">
                <a16:creationId xmlns:a16="http://schemas.microsoft.com/office/drawing/2014/main" id="{254EC62B-C442-6A2B-95C4-CF6258CCF7A4}"/>
              </a:ext>
            </a:extLst>
          </p:cNvPr>
          <p:cNvSpPr/>
          <p:nvPr/>
        </p:nvSpPr>
        <p:spPr>
          <a:xfrm flipH="1">
            <a:off x="7843660" y="3556992"/>
            <a:ext cx="648000" cy="576000"/>
          </a:xfrm>
          <a:prstGeom prst="line">
            <a:avLst/>
          </a:prstGeom>
          <a:ln>
            <a:solidFill>
              <a:srgbClr val="000000"/>
            </a:solidFill>
            <a:tailEnd type="triangle" w="med" len="med"/>
          </a:ln>
        </p:spPr>
      </p:sp>
      <p:sp>
        <p:nvSpPr>
          <p:cNvPr id="25" name="Line 10">
            <a:extLst>
              <a:ext uri="{FF2B5EF4-FFF2-40B4-BE49-F238E27FC236}">
                <a16:creationId xmlns:a16="http://schemas.microsoft.com/office/drawing/2014/main" id="{8BCF747C-9335-53DB-9180-74DFDB10107C}"/>
              </a:ext>
            </a:extLst>
          </p:cNvPr>
          <p:cNvSpPr/>
          <p:nvPr/>
        </p:nvSpPr>
        <p:spPr>
          <a:xfrm>
            <a:off x="9052672" y="3556991"/>
            <a:ext cx="662988" cy="717879"/>
          </a:xfrm>
          <a:prstGeom prst="line">
            <a:avLst/>
          </a:prstGeom>
          <a:ln>
            <a:solidFill>
              <a:srgbClr val="000000"/>
            </a:solidFill>
            <a:tailEnd type="triangle" w="med" len="med"/>
          </a:ln>
        </p:spPr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DC48AD90-E7AA-7084-5225-D92C2311813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026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11166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Inference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>
            <a:extLst>
              <a:ext uri="{FF2B5EF4-FFF2-40B4-BE49-F238E27FC236}">
                <a16:creationId xmlns:a16="http://schemas.microsoft.com/office/drawing/2014/main" id="{A775D885-E4B6-3B7F-CC94-95DEA4AA1B68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CustomShape 2">
            <a:extLst>
              <a:ext uri="{FF2B5EF4-FFF2-40B4-BE49-F238E27FC236}">
                <a16:creationId xmlns:a16="http://schemas.microsoft.com/office/drawing/2014/main" id="{8788F30A-B6F6-03B4-E1C7-F3394DE57A9E}"/>
              </a:ext>
            </a:extLst>
          </p:cNvPr>
          <p:cNvSpPr/>
          <p:nvPr/>
        </p:nvSpPr>
        <p:spPr>
          <a:xfrm>
            <a:off x="5172799" y="712283"/>
            <a:ext cx="1332000" cy="1008000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txBody>
          <a:bodyPr wrap="none" lIns="90000" tIns="45000" rIns="90000" bIns="45000" anchor="ctr"/>
          <a:lstStyle/>
          <a:p>
            <a:pPr algn="ctr"/>
            <a:r>
              <a:rPr lang="en-US">
                <a:latin typeface="Arial"/>
              </a:rPr>
              <a:t>Burglary</a:t>
            </a:r>
            <a:endParaRPr/>
          </a:p>
        </p:txBody>
      </p:sp>
      <p:sp>
        <p:nvSpPr>
          <p:cNvPr id="14" name="CustomShape 3">
            <a:extLst>
              <a:ext uri="{FF2B5EF4-FFF2-40B4-BE49-F238E27FC236}">
                <a16:creationId xmlns:a16="http://schemas.microsoft.com/office/drawing/2014/main" id="{44FBF883-F9B4-B0D5-D66A-AD59E9EE0351}"/>
              </a:ext>
            </a:extLst>
          </p:cNvPr>
          <p:cNvSpPr/>
          <p:nvPr/>
        </p:nvSpPr>
        <p:spPr>
          <a:xfrm>
            <a:off x="7368799" y="712283"/>
            <a:ext cx="1440000" cy="1080000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txBody>
          <a:bodyPr wrap="none" lIns="90000" tIns="45000" rIns="90000" bIns="45000" anchor="ctr"/>
          <a:lstStyle/>
          <a:p>
            <a:pPr algn="ctr"/>
            <a:r>
              <a:rPr lang="en-US">
                <a:latin typeface="Arial"/>
              </a:rPr>
              <a:t>Earthquake</a:t>
            </a:r>
            <a:endParaRPr/>
          </a:p>
        </p:txBody>
      </p:sp>
      <p:sp>
        <p:nvSpPr>
          <p:cNvPr id="15" name="CustomShape 4">
            <a:extLst>
              <a:ext uri="{FF2B5EF4-FFF2-40B4-BE49-F238E27FC236}">
                <a16:creationId xmlns:a16="http://schemas.microsoft.com/office/drawing/2014/main" id="{7ADF47F3-E3C6-30C4-0833-F17BF2A11616}"/>
              </a:ext>
            </a:extLst>
          </p:cNvPr>
          <p:cNvSpPr/>
          <p:nvPr/>
        </p:nvSpPr>
        <p:spPr>
          <a:xfrm>
            <a:off x="6432799" y="2248558"/>
            <a:ext cx="1008000" cy="792000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txBody>
          <a:bodyPr wrap="none" lIns="90000" tIns="45000" rIns="90000" bIns="45000" anchor="ctr"/>
          <a:lstStyle/>
          <a:p>
            <a:pPr algn="ctr"/>
            <a:r>
              <a:rPr lang="en-US">
                <a:latin typeface="Arial"/>
              </a:rPr>
              <a:t>Alarm</a:t>
            </a:r>
            <a:endParaRPr/>
          </a:p>
        </p:txBody>
      </p:sp>
      <p:sp>
        <p:nvSpPr>
          <p:cNvPr id="16" name="CustomShape 5">
            <a:extLst>
              <a:ext uri="{FF2B5EF4-FFF2-40B4-BE49-F238E27FC236}">
                <a16:creationId xmlns:a16="http://schemas.microsoft.com/office/drawing/2014/main" id="{B974FCE2-EC5D-4003-AFAF-C5FB37453C9A}"/>
              </a:ext>
            </a:extLst>
          </p:cNvPr>
          <p:cNvSpPr/>
          <p:nvPr/>
        </p:nvSpPr>
        <p:spPr>
          <a:xfrm>
            <a:off x="5140532" y="3592283"/>
            <a:ext cx="1364267" cy="936000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txBody>
          <a:bodyPr wrap="none" lIns="90000" tIns="45000" rIns="90000" bIns="45000" anchor="ctr"/>
          <a:lstStyle/>
          <a:p>
            <a:pPr algn="ctr"/>
            <a:r>
              <a:rPr lang="en-US" dirty="0">
                <a:latin typeface="Arial"/>
              </a:rPr>
              <a:t>John calls</a:t>
            </a:r>
            <a:endParaRPr dirty="0"/>
          </a:p>
        </p:txBody>
      </p:sp>
      <p:sp>
        <p:nvSpPr>
          <p:cNvPr id="17" name="CustomShape 6">
            <a:extLst>
              <a:ext uri="{FF2B5EF4-FFF2-40B4-BE49-F238E27FC236}">
                <a16:creationId xmlns:a16="http://schemas.microsoft.com/office/drawing/2014/main" id="{FA9FEEB0-4727-AAE0-73A3-E27DEFD7F271}"/>
              </a:ext>
            </a:extLst>
          </p:cNvPr>
          <p:cNvSpPr/>
          <p:nvPr/>
        </p:nvSpPr>
        <p:spPr>
          <a:xfrm>
            <a:off x="7510202" y="3685988"/>
            <a:ext cx="1364267" cy="936000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txBody>
          <a:bodyPr wrap="none" lIns="90000" tIns="45000" rIns="90000" bIns="45000" anchor="ctr"/>
          <a:lstStyle/>
          <a:p>
            <a:pPr algn="ctr"/>
            <a:r>
              <a:rPr lang="en-US" dirty="0">
                <a:latin typeface="Arial"/>
              </a:rPr>
              <a:t>Marry calls</a:t>
            </a:r>
            <a:endParaRPr dirty="0"/>
          </a:p>
        </p:txBody>
      </p:sp>
      <p:sp>
        <p:nvSpPr>
          <p:cNvPr id="18" name="Line 7">
            <a:extLst>
              <a:ext uri="{FF2B5EF4-FFF2-40B4-BE49-F238E27FC236}">
                <a16:creationId xmlns:a16="http://schemas.microsoft.com/office/drawing/2014/main" id="{F3615532-B32C-4111-D9E9-1DE2E63B41A7}"/>
              </a:ext>
            </a:extLst>
          </p:cNvPr>
          <p:cNvSpPr/>
          <p:nvPr/>
        </p:nvSpPr>
        <p:spPr>
          <a:xfrm>
            <a:off x="6000799" y="1720283"/>
            <a:ext cx="648000" cy="576000"/>
          </a:xfrm>
          <a:prstGeom prst="line">
            <a:avLst/>
          </a:prstGeom>
          <a:ln>
            <a:solidFill>
              <a:srgbClr val="000000"/>
            </a:solidFill>
            <a:tailEnd type="triangle" w="med" len="med"/>
          </a:ln>
        </p:spPr>
      </p:sp>
      <p:sp>
        <p:nvSpPr>
          <p:cNvPr id="19" name="Line 8">
            <a:extLst>
              <a:ext uri="{FF2B5EF4-FFF2-40B4-BE49-F238E27FC236}">
                <a16:creationId xmlns:a16="http://schemas.microsoft.com/office/drawing/2014/main" id="{9D80B5F3-6ADA-6DAE-492B-36A6FF263596}"/>
              </a:ext>
            </a:extLst>
          </p:cNvPr>
          <p:cNvSpPr/>
          <p:nvPr/>
        </p:nvSpPr>
        <p:spPr>
          <a:xfrm flipH="1">
            <a:off x="7368799" y="1792283"/>
            <a:ext cx="720000" cy="576000"/>
          </a:xfrm>
          <a:prstGeom prst="line">
            <a:avLst/>
          </a:prstGeom>
          <a:ln>
            <a:solidFill>
              <a:srgbClr val="000000"/>
            </a:solidFill>
            <a:tailEnd type="triangle" w="med" len="med"/>
          </a:ln>
        </p:spPr>
      </p:sp>
      <p:sp>
        <p:nvSpPr>
          <p:cNvPr id="20" name="Line 9">
            <a:extLst>
              <a:ext uri="{FF2B5EF4-FFF2-40B4-BE49-F238E27FC236}">
                <a16:creationId xmlns:a16="http://schemas.microsoft.com/office/drawing/2014/main" id="{C6768A94-86D3-ED8C-3681-A8AC1359C446}"/>
              </a:ext>
            </a:extLst>
          </p:cNvPr>
          <p:cNvSpPr/>
          <p:nvPr/>
        </p:nvSpPr>
        <p:spPr>
          <a:xfrm flipH="1">
            <a:off x="6000799" y="3016283"/>
            <a:ext cx="648000" cy="576000"/>
          </a:xfrm>
          <a:prstGeom prst="line">
            <a:avLst/>
          </a:prstGeom>
          <a:ln>
            <a:solidFill>
              <a:srgbClr val="000000"/>
            </a:solidFill>
            <a:tailEnd type="triangle" w="med" len="med"/>
          </a:ln>
        </p:spPr>
      </p:sp>
      <p:sp>
        <p:nvSpPr>
          <p:cNvPr id="21" name="Line 10">
            <a:extLst>
              <a:ext uri="{FF2B5EF4-FFF2-40B4-BE49-F238E27FC236}">
                <a16:creationId xmlns:a16="http://schemas.microsoft.com/office/drawing/2014/main" id="{8EA819D7-EA8B-79E2-27B9-8D8CF90C4031}"/>
              </a:ext>
            </a:extLst>
          </p:cNvPr>
          <p:cNvSpPr/>
          <p:nvPr/>
        </p:nvSpPr>
        <p:spPr>
          <a:xfrm>
            <a:off x="7209811" y="3016282"/>
            <a:ext cx="662988" cy="717879"/>
          </a:xfrm>
          <a:prstGeom prst="line">
            <a:avLst/>
          </a:prstGeom>
          <a:ln>
            <a:solidFill>
              <a:srgbClr val="000000"/>
            </a:solidFill>
            <a:tailEnd type="triangle" w="med" len="med"/>
          </a:ln>
        </p:spPr>
      </p:sp>
      <p:sp>
        <p:nvSpPr>
          <p:cNvPr id="22" name="TextShape 11">
            <a:extLst>
              <a:ext uri="{FF2B5EF4-FFF2-40B4-BE49-F238E27FC236}">
                <a16:creationId xmlns:a16="http://schemas.microsoft.com/office/drawing/2014/main" id="{CC154FBD-8C2F-37B6-DAD6-4CB84723B919}"/>
              </a:ext>
            </a:extLst>
          </p:cNvPr>
          <p:cNvSpPr txBox="1"/>
          <p:nvPr/>
        </p:nvSpPr>
        <p:spPr>
          <a:xfrm>
            <a:off x="5424799" y="280283"/>
            <a:ext cx="1512000" cy="346320"/>
          </a:xfrm>
          <a:prstGeom prst="rect">
            <a:avLst/>
          </a:prstGeom>
        </p:spPr>
        <p:txBody>
          <a:bodyPr lIns="90000" tIns="45000" rIns="90000" bIns="45000"/>
          <a:lstStyle/>
          <a:p>
            <a:r>
              <a:rPr lang="en-US" dirty="0">
                <a:latin typeface="Arial"/>
              </a:rPr>
              <a:t>P(B):0.1</a:t>
            </a:r>
            <a:endParaRPr dirty="0"/>
          </a:p>
        </p:txBody>
      </p:sp>
      <p:sp>
        <p:nvSpPr>
          <p:cNvPr id="23" name="TextShape 12">
            <a:extLst>
              <a:ext uri="{FF2B5EF4-FFF2-40B4-BE49-F238E27FC236}">
                <a16:creationId xmlns:a16="http://schemas.microsoft.com/office/drawing/2014/main" id="{2E6A2F02-A286-6527-2809-57D51D2DCADA}"/>
              </a:ext>
            </a:extLst>
          </p:cNvPr>
          <p:cNvSpPr txBox="1"/>
          <p:nvPr/>
        </p:nvSpPr>
        <p:spPr>
          <a:xfrm>
            <a:off x="8016799" y="221963"/>
            <a:ext cx="1512000" cy="346320"/>
          </a:xfrm>
          <a:prstGeom prst="rect">
            <a:avLst/>
          </a:prstGeom>
        </p:spPr>
        <p:txBody>
          <a:bodyPr lIns="90000" tIns="45000" rIns="90000" bIns="45000"/>
          <a:lstStyle/>
          <a:p>
            <a:r>
              <a:rPr lang="en-US" dirty="0">
                <a:latin typeface="Arial"/>
              </a:rPr>
              <a:t>P(E):0.2</a:t>
            </a:r>
            <a:endParaRPr dirty="0"/>
          </a:p>
        </p:txBody>
      </p:sp>
      <p:graphicFrame>
        <p:nvGraphicFramePr>
          <p:cNvPr id="24" name="Table 13">
            <a:extLst>
              <a:ext uri="{FF2B5EF4-FFF2-40B4-BE49-F238E27FC236}">
                <a16:creationId xmlns:a16="http://schemas.microsoft.com/office/drawing/2014/main" id="{7614DDDA-D082-DFAD-D0A9-8D62745BF0E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24760490"/>
              </p:ext>
            </p:extLst>
          </p:nvPr>
        </p:nvGraphicFramePr>
        <p:xfrm>
          <a:off x="9297811" y="796008"/>
          <a:ext cx="2595240" cy="1848550"/>
        </p:xfrm>
        <a:graphic>
          <a:graphicData uri="http://schemas.openxmlformats.org/drawingml/2006/table">
            <a:tbl>
              <a:tblPr/>
              <a:tblGrid>
                <a:gridCol w="5626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30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895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5510">
                <a:tc>
                  <a:txBody>
                    <a:bodyPr/>
                    <a:lstStyle/>
                    <a:p>
                      <a:r>
                        <a:rPr lang="en-US">
                          <a:latin typeface="Arial"/>
                        </a:rPr>
                        <a:t>B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Arial"/>
                        </a:rPr>
                        <a:t>E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/>
                        </a:rPr>
                        <a:t>P(A|B,E)</a:t>
                      </a:r>
                      <a:endParaRPr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9920">
                <a:tc>
                  <a:txBody>
                    <a:bodyPr/>
                    <a:lstStyle/>
                    <a:p>
                      <a:r>
                        <a:rPr lang="en-US">
                          <a:latin typeface="Arial"/>
                        </a:rPr>
                        <a:t>t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Arial"/>
                        </a:rPr>
                        <a:t>t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Arial"/>
                        </a:rPr>
                        <a:t>0.95</a:t>
                      </a:r>
                      <a:endParaRPr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9920">
                <a:tc>
                  <a:txBody>
                    <a:bodyPr/>
                    <a:lstStyle/>
                    <a:p>
                      <a:r>
                        <a:rPr lang="en-US">
                          <a:latin typeface="Arial"/>
                        </a:rPr>
                        <a:t>t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Arial"/>
                        </a:rPr>
                        <a:t>f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Arial"/>
                        </a:rPr>
                        <a:t>0.94</a:t>
                      </a:r>
                      <a:endParaRPr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9920">
                <a:tc>
                  <a:txBody>
                    <a:bodyPr/>
                    <a:lstStyle/>
                    <a:p>
                      <a:r>
                        <a:rPr lang="en-US">
                          <a:latin typeface="Arial"/>
                        </a:rPr>
                        <a:t>f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Arial"/>
                        </a:rPr>
                        <a:t>t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Arial"/>
                        </a:rPr>
                        <a:t>0.29</a:t>
                      </a:r>
                      <a:endParaRPr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9920">
                <a:tc>
                  <a:txBody>
                    <a:bodyPr/>
                    <a:lstStyle/>
                    <a:p>
                      <a:r>
                        <a:rPr lang="en-US">
                          <a:latin typeface="Arial"/>
                        </a:rPr>
                        <a:t>f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Arial"/>
                        </a:rPr>
                        <a:t>f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/>
                        </a:rPr>
                        <a:t>0.001</a:t>
                      </a:r>
                      <a:endParaRPr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25" name="Table 14">
            <a:extLst>
              <a:ext uri="{FF2B5EF4-FFF2-40B4-BE49-F238E27FC236}">
                <a16:creationId xmlns:a16="http://schemas.microsoft.com/office/drawing/2014/main" id="{9777B298-2CE7-F1D5-033B-CC51E0DEA70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4912890"/>
              </p:ext>
            </p:extLst>
          </p:nvPr>
        </p:nvGraphicFramePr>
        <p:xfrm>
          <a:off x="5303611" y="4589513"/>
          <a:ext cx="1743120" cy="1097280"/>
        </p:xfrm>
        <a:graphic>
          <a:graphicData uri="http://schemas.openxmlformats.org/drawingml/2006/table">
            <a:tbl>
              <a:tblPr/>
              <a:tblGrid>
                <a:gridCol w="8708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22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0200">
                <a:tc>
                  <a:txBody>
                    <a:bodyPr/>
                    <a:lstStyle/>
                    <a:p>
                      <a:r>
                        <a:rPr lang="en-US">
                          <a:latin typeface="Arial"/>
                        </a:rPr>
                        <a:t>A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Arial"/>
                        </a:rPr>
                        <a:t>P(J|A)</a:t>
                      </a:r>
                      <a:endParaRPr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0200">
                <a:tc>
                  <a:txBody>
                    <a:bodyPr/>
                    <a:lstStyle/>
                    <a:p>
                      <a:r>
                        <a:rPr lang="en-US">
                          <a:latin typeface="Arial"/>
                        </a:rPr>
                        <a:t>t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Arial"/>
                        </a:rPr>
                        <a:t>0.9</a:t>
                      </a:r>
                      <a:endParaRPr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0200">
                <a:tc>
                  <a:txBody>
                    <a:bodyPr/>
                    <a:lstStyle/>
                    <a:p>
                      <a:r>
                        <a:rPr lang="en-US">
                          <a:latin typeface="Arial"/>
                        </a:rPr>
                        <a:t>f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/>
                        </a:rPr>
                        <a:t>0.05</a:t>
                      </a:r>
                      <a:endParaRPr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9" name="Table 15">
            <a:extLst>
              <a:ext uri="{FF2B5EF4-FFF2-40B4-BE49-F238E27FC236}">
                <a16:creationId xmlns:a16="http://schemas.microsoft.com/office/drawing/2014/main" id="{A682B7C5-AB1E-C463-BD1B-00B6CCDE1AF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84044308"/>
              </p:ext>
            </p:extLst>
          </p:nvPr>
        </p:nvGraphicFramePr>
        <p:xfrm>
          <a:off x="9297811" y="3351943"/>
          <a:ext cx="2135160" cy="1097280"/>
        </p:xfrm>
        <a:graphic>
          <a:graphicData uri="http://schemas.openxmlformats.org/drawingml/2006/table">
            <a:tbl>
              <a:tblPr/>
              <a:tblGrid>
                <a:gridCol w="9716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35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0200">
                <a:tc>
                  <a:txBody>
                    <a:bodyPr/>
                    <a:lstStyle/>
                    <a:p>
                      <a:r>
                        <a:rPr lang="en-US">
                          <a:latin typeface="Arial"/>
                        </a:rPr>
                        <a:t>A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Arial"/>
                        </a:rPr>
                        <a:t>P(M|A)</a:t>
                      </a:r>
                      <a:endParaRPr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0200">
                <a:tc>
                  <a:txBody>
                    <a:bodyPr/>
                    <a:lstStyle/>
                    <a:p>
                      <a:r>
                        <a:rPr lang="en-US">
                          <a:latin typeface="Arial"/>
                        </a:rPr>
                        <a:t>t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Arial"/>
                        </a:rPr>
                        <a:t>0.7</a:t>
                      </a:r>
                      <a:endParaRPr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0200">
                <a:tc>
                  <a:txBody>
                    <a:bodyPr/>
                    <a:lstStyle/>
                    <a:p>
                      <a:r>
                        <a:rPr lang="en-US">
                          <a:latin typeface="Arial"/>
                        </a:rPr>
                        <a:t>f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/>
                        </a:rPr>
                        <a:t>0.01</a:t>
                      </a:r>
                      <a:endParaRPr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0" name="副标题 2">
            <a:extLst>
              <a:ext uri="{FF2B5EF4-FFF2-40B4-BE49-F238E27FC236}">
                <a16:creationId xmlns:a16="http://schemas.microsoft.com/office/drawing/2014/main" id="{7805B7EE-CB73-5AFC-9080-CCEF4703DB51}"/>
              </a:ext>
            </a:extLst>
          </p:cNvPr>
          <p:cNvSpPr txBox="1">
            <a:spLocks/>
          </p:cNvSpPr>
          <p:nvPr/>
        </p:nvSpPr>
        <p:spPr>
          <a:xfrm>
            <a:off x="616345" y="1503113"/>
            <a:ext cx="3585875" cy="42719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dirty="0"/>
              <a:t>We can calculate various probabilities </a:t>
            </a:r>
            <a:endParaRPr lang="zh-CN" altLang="en-US" sz="2400" dirty="0"/>
          </a:p>
          <a:p>
            <a:endParaRPr lang="zh-CN" altLang="en-US" sz="2400" dirty="0"/>
          </a:p>
          <a:p>
            <a:endParaRPr lang="en-US" altLang="zh-CN" sz="2400" dirty="0"/>
          </a:p>
          <a:p>
            <a:r>
              <a:rPr lang="en-US" altLang="zh-CN" sz="2400" i="1" dirty="0"/>
              <a:t>P(B=t),</a:t>
            </a:r>
          </a:p>
          <a:p>
            <a:r>
              <a:rPr lang="en-US" altLang="zh-CN" sz="2400" i="1" dirty="0"/>
              <a:t>P(A),</a:t>
            </a:r>
          </a:p>
          <a:p>
            <a:r>
              <a:rPr lang="en-US" altLang="zh-CN" sz="2400" i="1" dirty="0"/>
              <a:t>...</a:t>
            </a:r>
          </a:p>
          <a:p>
            <a:r>
              <a:rPr lang="en-US" altLang="zh-CN" sz="2400" i="1" dirty="0"/>
              <a:t> </a:t>
            </a:r>
            <a:endParaRPr lang="zh-CN" altLang="en-US" sz="2400" i="1" dirty="0"/>
          </a:p>
          <a:p>
            <a:r>
              <a:rPr lang="en-US" altLang="zh-CN" sz="2400" i="1" dirty="0"/>
              <a:t>P(A=</a:t>
            </a:r>
            <a:r>
              <a:rPr lang="en-US" altLang="zh-CN" sz="2400" i="1" dirty="0" err="1"/>
              <a:t>f|J</a:t>
            </a:r>
            <a:r>
              <a:rPr lang="en-US" altLang="zh-CN" sz="2400" i="1" dirty="0"/>
              <a:t>=t), </a:t>
            </a:r>
          </a:p>
          <a:p>
            <a:r>
              <a:rPr lang="en-US" altLang="zh-CN" sz="2400" i="1" dirty="0"/>
              <a:t>P(B|M) </a:t>
            </a:r>
            <a:endParaRPr lang="zh-CN" altLang="en-US" sz="2400" i="1" dirty="0"/>
          </a:p>
          <a:p>
            <a:r>
              <a:rPr lang="en-US" altLang="zh-CN" sz="2400" i="1" dirty="0"/>
              <a:t>P(A,B,E|J,M) </a:t>
            </a:r>
            <a:endParaRPr kumimoji="1" lang="zh-CN" altLang="en-US" sz="2400" i="1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00B7D33-0655-A4C3-8D71-196024AB9D4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4830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11166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Inference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>
            <a:extLst>
              <a:ext uri="{FF2B5EF4-FFF2-40B4-BE49-F238E27FC236}">
                <a16:creationId xmlns:a16="http://schemas.microsoft.com/office/drawing/2014/main" id="{A775D885-E4B6-3B7F-CC94-95DEA4AA1B68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CustomShape 2">
            <a:extLst>
              <a:ext uri="{FF2B5EF4-FFF2-40B4-BE49-F238E27FC236}">
                <a16:creationId xmlns:a16="http://schemas.microsoft.com/office/drawing/2014/main" id="{8788F30A-B6F6-03B4-E1C7-F3394DE57A9E}"/>
              </a:ext>
            </a:extLst>
          </p:cNvPr>
          <p:cNvSpPr/>
          <p:nvPr/>
        </p:nvSpPr>
        <p:spPr>
          <a:xfrm>
            <a:off x="5172799" y="712283"/>
            <a:ext cx="1332000" cy="1008000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txBody>
          <a:bodyPr wrap="none" lIns="90000" tIns="45000" rIns="90000" bIns="45000" anchor="ctr"/>
          <a:lstStyle/>
          <a:p>
            <a:pPr algn="ctr"/>
            <a:r>
              <a:rPr lang="en-US">
                <a:latin typeface="Arial"/>
              </a:rPr>
              <a:t>Burglary</a:t>
            </a:r>
            <a:endParaRPr/>
          </a:p>
        </p:txBody>
      </p:sp>
      <p:sp>
        <p:nvSpPr>
          <p:cNvPr id="14" name="CustomShape 3">
            <a:extLst>
              <a:ext uri="{FF2B5EF4-FFF2-40B4-BE49-F238E27FC236}">
                <a16:creationId xmlns:a16="http://schemas.microsoft.com/office/drawing/2014/main" id="{44FBF883-F9B4-B0D5-D66A-AD59E9EE0351}"/>
              </a:ext>
            </a:extLst>
          </p:cNvPr>
          <p:cNvSpPr/>
          <p:nvPr/>
        </p:nvSpPr>
        <p:spPr>
          <a:xfrm>
            <a:off x="7368799" y="712283"/>
            <a:ext cx="1440000" cy="1080000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txBody>
          <a:bodyPr wrap="none" lIns="90000" tIns="45000" rIns="90000" bIns="45000" anchor="ctr"/>
          <a:lstStyle/>
          <a:p>
            <a:pPr algn="ctr"/>
            <a:r>
              <a:rPr lang="en-US">
                <a:latin typeface="Arial"/>
              </a:rPr>
              <a:t>Earthquake</a:t>
            </a:r>
            <a:endParaRPr/>
          </a:p>
        </p:txBody>
      </p:sp>
      <p:sp>
        <p:nvSpPr>
          <p:cNvPr id="15" name="CustomShape 4">
            <a:extLst>
              <a:ext uri="{FF2B5EF4-FFF2-40B4-BE49-F238E27FC236}">
                <a16:creationId xmlns:a16="http://schemas.microsoft.com/office/drawing/2014/main" id="{7ADF47F3-E3C6-30C4-0833-F17BF2A11616}"/>
              </a:ext>
            </a:extLst>
          </p:cNvPr>
          <p:cNvSpPr/>
          <p:nvPr/>
        </p:nvSpPr>
        <p:spPr>
          <a:xfrm>
            <a:off x="6432799" y="2248558"/>
            <a:ext cx="1008000" cy="792000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txBody>
          <a:bodyPr wrap="none" lIns="90000" tIns="45000" rIns="90000" bIns="45000" anchor="ctr"/>
          <a:lstStyle/>
          <a:p>
            <a:pPr algn="ctr"/>
            <a:r>
              <a:rPr lang="en-US">
                <a:latin typeface="Arial"/>
              </a:rPr>
              <a:t>Alarm</a:t>
            </a:r>
            <a:endParaRPr/>
          </a:p>
        </p:txBody>
      </p:sp>
      <p:sp>
        <p:nvSpPr>
          <p:cNvPr id="16" name="CustomShape 5">
            <a:extLst>
              <a:ext uri="{FF2B5EF4-FFF2-40B4-BE49-F238E27FC236}">
                <a16:creationId xmlns:a16="http://schemas.microsoft.com/office/drawing/2014/main" id="{B974FCE2-EC5D-4003-AFAF-C5FB37453C9A}"/>
              </a:ext>
            </a:extLst>
          </p:cNvPr>
          <p:cNvSpPr/>
          <p:nvPr/>
        </p:nvSpPr>
        <p:spPr>
          <a:xfrm>
            <a:off x="5140532" y="3592283"/>
            <a:ext cx="1364267" cy="936000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txBody>
          <a:bodyPr wrap="none" lIns="90000" tIns="45000" rIns="90000" bIns="45000" anchor="ctr"/>
          <a:lstStyle/>
          <a:p>
            <a:pPr algn="ctr"/>
            <a:r>
              <a:rPr lang="en-US" dirty="0">
                <a:latin typeface="Arial"/>
              </a:rPr>
              <a:t>John calls</a:t>
            </a:r>
            <a:endParaRPr dirty="0"/>
          </a:p>
        </p:txBody>
      </p:sp>
      <p:sp>
        <p:nvSpPr>
          <p:cNvPr id="17" name="CustomShape 6">
            <a:extLst>
              <a:ext uri="{FF2B5EF4-FFF2-40B4-BE49-F238E27FC236}">
                <a16:creationId xmlns:a16="http://schemas.microsoft.com/office/drawing/2014/main" id="{FA9FEEB0-4727-AAE0-73A3-E27DEFD7F271}"/>
              </a:ext>
            </a:extLst>
          </p:cNvPr>
          <p:cNvSpPr/>
          <p:nvPr/>
        </p:nvSpPr>
        <p:spPr>
          <a:xfrm>
            <a:off x="7510202" y="3685988"/>
            <a:ext cx="1364267" cy="936000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txBody>
          <a:bodyPr wrap="none" lIns="90000" tIns="45000" rIns="90000" bIns="45000" anchor="ctr"/>
          <a:lstStyle/>
          <a:p>
            <a:pPr algn="ctr"/>
            <a:r>
              <a:rPr lang="en-US" dirty="0">
                <a:latin typeface="Arial"/>
              </a:rPr>
              <a:t>Marry calls</a:t>
            </a:r>
            <a:endParaRPr dirty="0"/>
          </a:p>
        </p:txBody>
      </p:sp>
      <p:sp>
        <p:nvSpPr>
          <p:cNvPr id="18" name="Line 7">
            <a:extLst>
              <a:ext uri="{FF2B5EF4-FFF2-40B4-BE49-F238E27FC236}">
                <a16:creationId xmlns:a16="http://schemas.microsoft.com/office/drawing/2014/main" id="{F3615532-B32C-4111-D9E9-1DE2E63B41A7}"/>
              </a:ext>
            </a:extLst>
          </p:cNvPr>
          <p:cNvSpPr/>
          <p:nvPr/>
        </p:nvSpPr>
        <p:spPr>
          <a:xfrm>
            <a:off x="6000799" y="1720283"/>
            <a:ext cx="648000" cy="576000"/>
          </a:xfrm>
          <a:prstGeom prst="line">
            <a:avLst/>
          </a:prstGeom>
          <a:ln>
            <a:solidFill>
              <a:srgbClr val="000000"/>
            </a:solidFill>
            <a:tailEnd type="triangle" w="med" len="med"/>
          </a:ln>
        </p:spPr>
      </p:sp>
      <p:sp>
        <p:nvSpPr>
          <p:cNvPr id="19" name="Line 8">
            <a:extLst>
              <a:ext uri="{FF2B5EF4-FFF2-40B4-BE49-F238E27FC236}">
                <a16:creationId xmlns:a16="http://schemas.microsoft.com/office/drawing/2014/main" id="{9D80B5F3-6ADA-6DAE-492B-36A6FF263596}"/>
              </a:ext>
            </a:extLst>
          </p:cNvPr>
          <p:cNvSpPr/>
          <p:nvPr/>
        </p:nvSpPr>
        <p:spPr>
          <a:xfrm flipH="1">
            <a:off x="7368799" y="1792283"/>
            <a:ext cx="720000" cy="576000"/>
          </a:xfrm>
          <a:prstGeom prst="line">
            <a:avLst/>
          </a:prstGeom>
          <a:ln>
            <a:solidFill>
              <a:srgbClr val="000000"/>
            </a:solidFill>
            <a:tailEnd type="triangle" w="med" len="med"/>
          </a:ln>
        </p:spPr>
      </p:sp>
      <p:sp>
        <p:nvSpPr>
          <p:cNvPr id="20" name="Line 9">
            <a:extLst>
              <a:ext uri="{FF2B5EF4-FFF2-40B4-BE49-F238E27FC236}">
                <a16:creationId xmlns:a16="http://schemas.microsoft.com/office/drawing/2014/main" id="{C6768A94-86D3-ED8C-3681-A8AC1359C446}"/>
              </a:ext>
            </a:extLst>
          </p:cNvPr>
          <p:cNvSpPr/>
          <p:nvPr/>
        </p:nvSpPr>
        <p:spPr>
          <a:xfrm flipH="1">
            <a:off x="6000799" y="3016283"/>
            <a:ext cx="648000" cy="576000"/>
          </a:xfrm>
          <a:prstGeom prst="line">
            <a:avLst/>
          </a:prstGeom>
          <a:ln>
            <a:solidFill>
              <a:srgbClr val="000000"/>
            </a:solidFill>
            <a:tailEnd type="triangle" w="med" len="med"/>
          </a:ln>
        </p:spPr>
      </p:sp>
      <p:sp>
        <p:nvSpPr>
          <p:cNvPr id="21" name="Line 10">
            <a:extLst>
              <a:ext uri="{FF2B5EF4-FFF2-40B4-BE49-F238E27FC236}">
                <a16:creationId xmlns:a16="http://schemas.microsoft.com/office/drawing/2014/main" id="{8EA819D7-EA8B-79E2-27B9-8D8CF90C4031}"/>
              </a:ext>
            </a:extLst>
          </p:cNvPr>
          <p:cNvSpPr/>
          <p:nvPr/>
        </p:nvSpPr>
        <p:spPr>
          <a:xfrm>
            <a:off x="7209811" y="3016282"/>
            <a:ext cx="662988" cy="717879"/>
          </a:xfrm>
          <a:prstGeom prst="line">
            <a:avLst/>
          </a:prstGeom>
          <a:ln>
            <a:solidFill>
              <a:srgbClr val="000000"/>
            </a:solidFill>
            <a:tailEnd type="triangle" w="med" len="med"/>
          </a:ln>
        </p:spPr>
      </p:sp>
      <p:sp>
        <p:nvSpPr>
          <p:cNvPr id="22" name="TextShape 11">
            <a:extLst>
              <a:ext uri="{FF2B5EF4-FFF2-40B4-BE49-F238E27FC236}">
                <a16:creationId xmlns:a16="http://schemas.microsoft.com/office/drawing/2014/main" id="{CC154FBD-8C2F-37B6-DAD6-4CB84723B919}"/>
              </a:ext>
            </a:extLst>
          </p:cNvPr>
          <p:cNvSpPr txBox="1"/>
          <p:nvPr/>
        </p:nvSpPr>
        <p:spPr>
          <a:xfrm>
            <a:off x="5424799" y="280283"/>
            <a:ext cx="1512000" cy="346320"/>
          </a:xfrm>
          <a:prstGeom prst="rect">
            <a:avLst/>
          </a:prstGeom>
        </p:spPr>
        <p:txBody>
          <a:bodyPr lIns="90000" tIns="45000" rIns="90000" bIns="45000"/>
          <a:lstStyle/>
          <a:p>
            <a:r>
              <a:rPr lang="en-US" dirty="0">
                <a:latin typeface="Arial"/>
              </a:rPr>
              <a:t>P(B):0.1</a:t>
            </a:r>
            <a:endParaRPr dirty="0"/>
          </a:p>
        </p:txBody>
      </p:sp>
      <p:sp>
        <p:nvSpPr>
          <p:cNvPr id="23" name="TextShape 12">
            <a:extLst>
              <a:ext uri="{FF2B5EF4-FFF2-40B4-BE49-F238E27FC236}">
                <a16:creationId xmlns:a16="http://schemas.microsoft.com/office/drawing/2014/main" id="{2E6A2F02-A286-6527-2809-57D51D2DCADA}"/>
              </a:ext>
            </a:extLst>
          </p:cNvPr>
          <p:cNvSpPr txBox="1"/>
          <p:nvPr/>
        </p:nvSpPr>
        <p:spPr>
          <a:xfrm>
            <a:off x="8016799" y="221963"/>
            <a:ext cx="1512000" cy="346320"/>
          </a:xfrm>
          <a:prstGeom prst="rect">
            <a:avLst/>
          </a:prstGeom>
        </p:spPr>
        <p:txBody>
          <a:bodyPr lIns="90000" tIns="45000" rIns="90000" bIns="45000"/>
          <a:lstStyle/>
          <a:p>
            <a:r>
              <a:rPr lang="en-US" dirty="0">
                <a:latin typeface="Arial"/>
              </a:rPr>
              <a:t>P(E):0.2</a:t>
            </a:r>
            <a:endParaRPr dirty="0"/>
          </a:p>
        </p:txBody>
      </p:sp>
      <p:graphicFrame>
        <p:nvGraphicFramePr>
          <p:cNvPr id="24" name="Table 13">
            <a:extLst>
              <a:ext uri="{FF2B5EF4-FFF2-40B4-BE49-F238E27FC236}">
                <a16:creationId xmlns:a16="http://schemas.microsoft.com/office/drawing/2014/main" id="{7614DDDA-D082-DFAD-D0A9-8D62745BF0ED}"/>
              </a:ext>
            </a:extLst>
          </p:cNvPr>
          <p:cNvGraphicFramePr/>
          <p:nvPr/>
        </p:nvGraphicFramePr>
        <p:xfrm>
          <a:off x="9297811" y="796008"/>
          <a:ext cx="2595240" cy="1848550"/>
        </p:xfrm>
        <a:graphic>
          <a:graphicData uri="http://schemas.openxmlformats.org/drawingml/2006/table">
            <a:tbl>
              <a:tblPr/>
              <a:tblGrid>
                <a:gridCol w="5626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30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895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5510">
                <a:tc>
                  <a:txBody>
                    <a:bodyPr/>
                    <a:lstStyle/>
                    <a:p>
                      <a:r>
                        <a:rPr lang="en-US">
                          <a:latin typeface="Arial"/>
                        </a:rPr>
                        <a:t>B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Arial"/>
                        </a:rPr>
                        <a:t>E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/>
                        </a:rPr>
                        <a:t>P(A|B,E)</a:t>
                      </a:r>
                      <a:endParaRPr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9920">
                <a:tc>
                  <a:txBody>
                    <a:bodyPr/>
                    <a:lstStyle/>
                    <a:p>
                      <a:r>
                        <a:rPr lang="en-US">
                          <a:latin typeface="Arial"/>
                        </a:rPr>
                        <a:t>t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Arial"/>
                        </a:rPr>
                        <a:t>t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Arial"/>
                        </a:rPr>
                        <a:t>0.95</a:t>
                      </a:r>
                      <a:endParaRPr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9920">
                <a:tc>
                  <a:txBody>
                    <a:bodyPr/>
                    <a:lstStyle/>
                    <a:p>
                      <a:r>
                        <a:rPr lang="en-US">
                          <a:latin typeface="Arial"/>
                        </a:rPr>
                        <a:t>t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Arial"/>
                        </a:rPr>
                        <a:t>f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Arial"/>
                        </a:rPr>
                        <a:t>0.94</a:t>
                      </a:r>
                      <a:endParaRPr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9920">
                <a:tc>
                  <a:txBody>
                    <a:bodyPr/>
                    <a:lstStyle/>
                    <a:p>
                      <a:r>
                        <a:rPr lang="en-US">
                          <a:latin typeface="Arial"/>
                        </a:rPr>
                        <a:t>f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Arial"/>
                        </a:rPr>
                        <a:t>t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Arial"/>
                        </a:rPr>
                        <a:t>0.29</a:t>
                      </a:r>
                      <a:endParaRPr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9920">
                <a:tc>
                  <a:txBody>
                    <a:bodyPr/>
                    <a:lstStyle/>
                    <a:p>
                      <a:r>
                        <a:rPr lang="en-US">
                          <a:latin typeface="Arial"/>
                        </a:rPr>
                        <a:t>f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Arial"/>
                        </a:rPr>
                        <a:t>f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/>
                        </a:rPr>
                        <a:t>0.001</a:t>
                      </a:r>
                      <a:endParaRPr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25" name="Table 14">
            <a:extLst>
              <a:ext uri="{FF2B5EF4-FFF2-40B4-BE49-F238E27FC236}">
                <a16:creationId xmlns:a16="http://schemas.microsoft.com/office/drawing/2014/main" id="{9777B298-2CE7-F1D5-033B-CC51E0DEA70B}"/>
              </a:ext>
            </a:extLst>
          </p:cNvPr>
          <p:cNvGraphicFramePr/>
          <p:nvPr/>
        </p:nvGraphicFramePr>
        <p:xfrm>
          <a:off x="5303611" y="4589513"/>
          <a:ext cx="1743120" cy="1097280"/>
        </p:xfrm>
        <a:graphic>
          <a:graphicData uri="http://schemas.openxmlformats.org/drawingml/2006/table">
            <a:tbl>
              <a:tblPr/>
              <a:tblGrid>
                <a:gridCol w="8708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22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0200">
                <a:tc>
                  <a:txBody>
                    <a:bodyPr/>
                    <a:lstStyle/>
                    <a:p>
                      <a:r>
                        <a:rPr lang="en-US">
                          <a:latin typeface="Arial"/>
                        </a:rPr>
                        <a:t>A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Arial"/>
                        </a:rPr>
                        <a:t>P(J|A)</a:t>
                      </a:r>
                      <a:endParaRPr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0200">
                <a:tc>
                  <a:txBody>
                    <a:bodyPr/>
                    <a:lstStyle/>
                    <a:p>
                      <a:r>
                        <a:rPr lang="en-US">
                          <a:latin typeface="Arial"/>
                        </a:rPr>
                        <a:t>t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Arial"/>
                        </a:rPr>
                        <a:t>0.9</a:t>
                      </a:r>
                      <a:endParaRPr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0200">
                <a:tc>
                  <a:txBody>
                    <a:bodyPr/>
                    <a:lstStyle/>
                    <a:p>
                      <a:r>
                        <a:rPr lang="en-US">
                          <a:latin typeface="Arial"/>
                        </a:rPr>
                        <a:t>f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/>
                        </a:rPr>
                        <a:t>0.05</a:t>
                      </a:r>
                      <a:endParaRPr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9" name="Table 15">
            <a:extLst>
              <a:ext uri="{FF2B5EF4-FFF2-40B4-BE49-F238E27FC236}">
                <a16:creationId xmlns:a16="http://schemas.microsoft.com/office/drawing/2014/main" id="{A682B7C5-AB1E-C463-BD1B-00B6CCDE1AF1}"/>
              </a:ext>
            </a:extLst>
          </p:cNvPr>
          <p:cNvGraphicFramePr/>
          <p:nvPr/>
        </p:nvGraphicFramePr>
        <p:xfrm>
          <a:off x="9297811" y="3351943"/>
          <a:ext cx="2135160" cy="1097280"/>
        </p:xfrm>
        <a:graphic>
          <a:graphicData uri="http://schemas.openxmlformats.org/drawingml/2006/table">
            <a:tbl>
              <a:tblPr/>
              <a:tblGrid>
                <a:gridCol w="9716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35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0200">
                <a:tc>
                  <a:txBody>
                    <a:bodyPr/>
                    <a:lstStyle/>
                    <a:p>
                      <a:r>
                        <a:rPr lang="en-US">
                          <a:latin typeface="Arial"/>
                        </a:rPr>
                        <a:t>A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Arial"/>
                        </a:rPr>
                        <a:t>P(M|A)</a:t>
                      </a:r>
                      <a:endParaRPr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0200">
                <a:tc>
                  <a:txBody>
                    <a:bodyPr/>
                    <a:lstStyle/>
                    <a:p>
                      <a:r>
                        <a:rPr lang="en-US">
                          <a:latin typeface="Arial"/>
                        </a:rPr>
                        <a:t>t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Arial"/>
                        </a:rPr>
                        <a:t>0.7</a:t>
                      </a:r>
                      <a:endParaRPr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0200">
                <a:tc>
                  <a:txBody>
                    <a:bodyPr/>
                    <a:lstStyle/>
                    <a:p>
                      <a:r>
                        <a:rPr lang="en-US">
                          <a:latin typeface="Arial"/>
                        </a:rPr>
                        <a:t>f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/>
                        </a:rPr>
                        <a:t>0.01</a:t>
                      </a:r>
                      <a:endParaRPr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C9EA02CE-BEB1-D5A9-6A89-A83EDE2EFE4F}"/>
                  </a:ext>
                </a:extLst>
              </p:cNvPr>
              <p:cNvSpPr txBox="1"/>
              <p:nvPr/>
            </p:nvSpPr>
            <p:spPr>
              <a:xfrm>
                <a:off x="407768" y="1953417"/>
                <a:ext cx="4298088" cy="22974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CN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  <m:sup/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𝐸</m:t>
                          </m:r>
                        </m:sub>
                        <m:sup/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d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)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b>
                            <m:sup/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=0.95</m:t>
                      </m:r>
                      <m:r>
                        <a:rPr kumimoji="1" lang="zh-CN" alt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0.1</m:t>
                      </m:r>
                      <m:r>
                        <a:rPr kumimoji="1" lang="zh-CN" alt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0.2+0.94</m:t>
                      </m:r>
                      <m:r>
                        <a:rPr kumimoji="1" lang="zh-CN" alt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0.1</m:t>
                      </m:r>
                      <m:r>
                        <a:rPr kumimoji="1" lang="zh-CN" alt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0.8+0.29</m:t>
                      </m:r>
                      <m:r>
                        <a:rPr kumimoji="1" lang="zh-CN" alt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0.9</m:t>
                      </m:r>
                      <m:r>
                        <a:rPr kumimoji="1" lang="zh-CN" alt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0.2+0.001</m:t>
                      </m:r>
                      <m:r>
                        <a:rPr kumimoji="1" lang="zh-CN" alt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0.9</m:t>
                      </m:r>
                      <m:r>
                        <a:rPr kumimoji="1" lang="zh-CN" alt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0.8=0.14712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C9EA02CE-BEB1-D5A9-6A89-A83EDE2EFE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768" y="1953417"/>
                <a:ext cx="4298088" cy="2297424"/>
              </a:xfrm>
              <a:prstGeom prst="rect">
                <a:avLst/>
              </a:prstGeom>
              <a:blipFill>
                <a:blip r:embed="rId5"/>
                <a:stretch>
                  <a:fillRect l="-12684" t="-40659" r="-13864" b="-2087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F08B5FA0-C94D-E8DA-E333-726B2EC5F7E0}"/>
                  </a:ext>
                </a:extLst>
              </p:cNvPr>
              <p:cNvSpPr txBox="1"/>
              <p:nvPr/>
            </p:nvSpPr>
            <p:spPr>
              <a:xfrm>
                <a:off x="228168" y="4682605"/>
                <a:ext cx="4164915" cy="11812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=0.05</m:t>
                      </m:r>
                      <m:r>
                        <a:rPr kumimoji="1" lang="zh-CN" altLang="en-US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0.1</m:t>
                      </m:r>
                      <m:r>
                        <a:rPr kumimoji="1" lang="zh-CN" altLang="en-US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0.2+0.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06</m:t>
                      </m:r>
                      <m:r>
                        <a:rPr kumimoji="1" lang="zh-CN" altLang="en-US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0.1</m:t>
                      </m:r>
                      <m:r>
                        <a:rPr kumimoji="1" lang="zh-CN" altLang="en-US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0.8+0.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71</m:t>
                      </m:r>
                      <m:r>
                        <a:rPr kumimoji="1" lang="zh-CN" altLang="en-US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0.9</m:t>
                      </m:r>
                      <m:r>
                        <a:rPr kumimoji="1" lang="zh-CN" altLang="en-US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0.2+0.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999</m:t>
                      </m:r>
                      <m:r>
                        <a:rPr kumimoji="1" lang="zh-CN" altLang="en-US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0.9</m:t>
                      </m:r>
                      <m:r>
                        <a:rPr kumimoji="1" lang="zh-CN" altLang="en-US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0.8=0.85288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F08B5FA0-C94D-E8DA-E333-726B2EC5F7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168" y="4682605"/>
                <a:ext cx="4164915" cy="118128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D2575622-0E95-883B-98BD-2C46340E0E03}"/>
                  </a:ext>
                </a:extLst>
              </p:cNvPr>
              <p:cNvSpPr txBox="1"/>
              <p:nvPr/>
            </p:nvSpPr>
            <p:spPr>
              <a:xfrm>
                <a:off x="298949" y="1252096"/>
                <a:ext cx="3345337" cy="3685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D2575622-0E95-883B-98BD-2C46340E0E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949" y="1252096"/>
                <a:ext cx="3345337" cy="36856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图片 8">
            <a:extLst>
              <a:ext uri="{FF2B5EF4-FFF2-40B4-BE49-F238E27FC236}">
                <a16:creationId xmlns:a16="http://schemas.microsoft.com/office/drawing/2014/main" id="{CFB2C121-2CF0-B737-B2AC-5E8DEFA7D48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6687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11166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Inference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>
            <a:extLst>
              <a:ext uri="{FF2B5EF4-FFF2-40B4-BE49-F238E27FC236}">
                <a16:creationId xmlns:a16="http://schemas.microsoft.com/office/drawing/2014/main" id="{A775D885-E4B6-3B7F-CC94-95DEA4AA1B68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CustomShape 2">
            <a:extLst>
              <a:ext uri="{FF2B5EF4-FFF2-40B4-BE49-F238E27FC236}">
                <a16:creationId xmlns:a16="http://schemas.microsoft.com/office/drawing/2014/main" id="{8788F30A-B6F6-03B4-E1C7-F3394DE57A9E}"/>
              </a:ext>
            </a:extLst>
          </p:cNvPr>
          <p:cNvSpPr/>
          <p:nvPr/>
        </p:nvSpPr>
        <p:spPr>
          <a:xfrm>
            <a:off x="5172799" y="712283"/>
            <a:ext cx="1332000" cy="1008000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txBody>
          <a:bodyPr wrap="none" lIns="90000" tIns="45000" rIns="90000" bIns="45000" anchor="ctr"/>
          <a:lstStyle/>
          <a:p>
            <a:pPr algn="ctr"/>
            <a:r>
              <a:rPr lang="en-US">
                <a:latin typeface="Arial"/>
              </a:rPr>
              <a:t>Burglary</a:t>
            </a:r>
            <a:endParaRPr/>
          </a:p>
        </p:txBody>
      </p:sp>
      <p:sp>
        <p:nvSpPr>
          <p:cNvPr id="14" name="CustomShape 3">
            <a:extLst>
              <a:ext uri="{FF2B5EF4-FFF2-40B4-BE49-F238E27FC236}">
                <a16:creationId xmlns:a16="http://schemas.microsoft.com/office/drawing/2014/main" id="{44FBF883-F9B4-B0D5-D66A-AD59E9EE0351}"/>
              </a:ext>
            </a:extLst>
          </p:cNvPr>
          <p:cNvSpPr/>
          <p:nvPr/>
        </p:nvSpPr>
        <p:spPr>
          <a:xfrm>
            <a:off x="7368799" y="712283"/>
            <a:ext cx="1440000" cy="1080000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txBody>
          <a:bodyPr wrap="none" lIns="90000" tIns="45000" rIns="90000" bIns="45000" anchor="ctr"/>
          <a:lstStyle/>
          <a:p>
            <a:pPr algn="ctr"/>
            <a:r>
              <a:rPr lang="en-US">
                <a:latin typeface="Arial"/>
              </a:rPr>
              <a:t>Earthquake</a:t>
            </a:r>
            <a:endParaRPr/>
          </a:p>
        </p:txBody>
      </p:sp>
      <p:sp>
        <p:nvSpPr>
          <p:cNvPr id="15" name="CustomShape 4">
            <a:extLst>
              <a:ext uri="{FF2B5EF4-FFF2-40B4-BE49-F238E27FC236}">
                <a16:creationId xmlns:a16="http://schemas.microsoft.com/office/drawing/2014/main" id="{7ADF47F3-E3C6-30C4-0833-F17BF2A11616}"/>
              </a:ext>
            </a:extLst>
          </p:cNvPr>
          <p:cNvSpPr/>
          <p:nvPr/>
        </p:nvSpPr>
        <p:spPr>
          <a:xfrm>
            <a:off x="6432799" y="2248558"/>
            <a:ext cx="1008000" cy="792000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txBody>
          <a:bodyPr wrap="none" lIns="90000" tIns="45000" rIns="90000" bIns="45000" anchor="ctr"/>
          <a:lstStyle/>
          <a:p>
            <a:pPr algn="ctr"/>
            <a:r>
              <a:rPr lang="en-US">
                <a:latin typeface="Arial"/>
              </a:rPr>
              <a:t>Alarm</a:t>
            </a:r>
            <a:endParaRPr/>
          </a:p>
        </p:txBody>
      </p:sp>
      <p:sp>
        <p:nvSpPr>
          <p:cNvPr id="16" name="CustomShape 5">
            <a:extLst>
              <a:ext uri="{FF2B5EF4-FFF2-40B4-BE49-F238E27FC236}">
                <a16:creationId xmlns:a16="http://schemas.microsoft.com/office/drawing/2014/main" id="{B974FCE2-EC5D-4003-AFAF-C5FB37453C9A}"/>
              </a:ext>
            </a:extLst>
          </p:cNvPr>
          <p:cNvSpPr/>
          <p:nvPr/>
        </p:nvSpPr>
        <p:spPr>
          <a:xfrm>
            <a:off x="5140532" y="3592283"/>
            <a:ext cx="1364267" cy="936000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txBody>
          <a:bodyPr wrap="none" lIns="90000" tIns="45000" rIns="90000" bIns="45000" anchor="ctr"/>
          <a:lstStyle/>
          <a:p>
            <a:pPr algn="ctr"/>
            <a:r>
              <a:rPr lang="en-US" dirty="0">
                <a:latin typeface="Arial"/>
              </a:rPr>
              <a:t>John calls</a:t>
            </a:r>
            <a:endParaRPr dirty="0"/>
          </a:p>
        </p:txBody>
      </p:sp>
      <p:sp>
        <p:nvSpPr>
          <p:cNvPr id="17" name="CustomShape 6">
            <a:extLst>
              <a:ext uri="{FF2B5EF4-FFF2-40B4-BE49-F238E27FC236}">
                <a16:creationId xmlns:a16="http://schemas.microsoft.com/office/drawing/2014/main" id="{FA9FEEB0-4727-AAE0-73A3-E27DEFD7F271}"/>
              </a:ext>
            </a:extLst>
          </p:cNvPr>
          <p:cNvSpPr/>
          <p:nvPr/>
        </p:nvSpPr>
        <p:spPr>
          <a:xfrm>
            <a:off x="7510202" y="3685988"/>
            <a:ext cx="1364267" cy="936000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txBody>
          <a:bodyPr wrap="none" lIns="90000" tIns="45000" rIns="90000" bIns="45000" anchor="ctr"/>
          <a:lstStyle/>
          <a:p>
            <a:pPr algn="ctr"/>
            <a:r>
              <a:rPr lang="en-US" dirty="0">
                <a:latin typeface="Arial"/>
              </a:rPr>
              <a:t>Marry calls</a:t>
            </a:r>
            <a:endParaRPr dirty="0"/>
          </a:p>
        </p:txBody>
      </p:sp>
      <p:sp>
        <p:nvSpPr>
          <p:cNvPr id="18" name="Line 7">
            <a:extLst>
              <a:ext uri="{FF2B5EF4-FFF2-40B4-BE49-F238E27FC236}">
                <a16:creationId xmlns:a16="http://schemas.microsoft.com/office/drawing/2014/main" id="{F3615532-B32C-4111-D9E9-1DE2E63B41A7}"/>
              </a:ext>
            </a:extLst>
          </p:cNvPr>
          <p:cNvSpPr/>
          <p:nvPr/>
        </p:nvSpPr>
        <p:spPr>
          <a:xfrm>
            <a:off x="6000799" y="1720283"/>
            <a:ext cx="648000" cy="576000"/>
          </a:xfrm>
          <a:prstGeom prst="line">
            <a:avLst/>
          </a:prstGeom>
          <a:ln>
            <a:solidFill>
              <a:srgbClr val="000000"/>
            </a:solidFill>
            <a:tailEnd type="triangle" w="med" len="med"/>
          </a:ln>
        </p:spPr>
      </p:sp>
      <p:sp>
        <p:nvSpPr>
          <p:cNvPr id="19" name="Line 8">
            <a:extLst>
              <a:ext uri="{FF2B5EF4-FFF2-40B4-BE49-F238E27FC236}">
                <a16:creationId xmlns:a16="http://schemas.microsoft.com/office/drawing/2014/main" id="{9D80B5F3-6ADA-6DAE-492B-36A6FF263596}"/>
              </a:ext>
            </a:extLst>
          </p:cNvPr>
          <p:cNvSpPr/>
          <p:nvPr/>
        </p:nvSpPr>
        <p:spPr>
          <a:xfrm flipH="1">
            <a:off x="7368799" y="1792283"/>
            <a:ext cx="720000" cy="576000"/>
          </a:xfrm>
          <a:prstGeom prst="line">
            <a:avLst/>
          </a:prstGeom>
          <a:ln>
            <a:solidFill>
              <a:srgbClr val="000000"/>
            </a:solidFill>
            <a:tailEnd type="triangle" w="med" len="med"/>
          </a:ln>
        </p:spPr>
      </p:sp>
      <p:sp>
        <p:nvSpPr>
          <p:cNvPr id="20" name="Line 9">
            <a:extLst>
              <a:ext uri="{FF2B5EF4-FFF2-40B4-BE49-F238E27FC236}">
                <a16:creationId xmlns:a16="http://schemas.microsoft.com/office/drawing/2014/main" id="{C6768A94-86D3-ED8C-3681-A8AC1359C446}"/>
              </a:ext>
            </a:extLst>
          </p:cNvPr>
          <p:cNvSpPr/>
          <p:nvPr/>
        </p:nvSpPr>
        <p:spPr>
          <a:xfrm flipH="1">
            <a:off x="6000799" y="3016283"/>
            <a:ext cx="648000" cy="576000"/>
          </a:xfrm>
          <a:prstGeom prst="line">
            <a:avLst/>
          </a:prstGeom>
          <a:ln>
            <a:solidFill>
              <a:srgbClr val="000000"/>
            </a:solidFill>
            <a:tailEnd type="triangle" w="med" len="med"/>
          </a:ln>
        </p:spPr>
      </p:sp>
      <p:sp>
        <p:nvSpPr>
          <p:cNvPr id="21" name="Line 10">
            <a:extLst>
              <a:ext uri="{FF2B5EF4-FFF2-40B4-BE49-F238E27FC236}">
                <a16:creationId xmlns:a16="http://schemas.microsoft.com/office/drawing/2014/main" id="{8EA819D7-EA8B-79E2-27B9-8D8CF90C4031}"/>
              </a:ext>
            </a:extLst>
          </p:cNvPr>
          <p:cNvSpPr/>
          <p:nvPr/>
        </p:nvSpPr>
        <p:spPr>
          <a:xfrm>
            <a:off x="7209811" y="3016282"/>
            <a:ext cx="662988" cy="717879"/>
          </a:xfrm>
          <a:prstGeom prst="line">
            <a:avLst/>
          </a:prstGeom>
          <a:ln>
            <a:solidFill>
              <a:srgbClr val="000000"/>
            </a:solidFill>
            <a:tailEnd type="triangle" w="med" len="med"/>
          </a:ln>
        </p:spPr>
      </p:sp>
      <p:sp>
        <p:nvSpPr>
          <p:cNvPr id="22" name="TextShape 11">
            <a:extLst>
              <a:ext uri="{FF2B5EF4-FFF2-40B4-BE49-F238E27FC236}">
                <a16:creationId xmlns:a16="http://schemas.microsoft.com/office/drawing/2014/main" id="{CC154FBD-8C2F-37B6-DAD6-4CB84723B919}"/>
              </a:ext>
            </a:extLst>
          </p:cNvPr>
          <p:cNvSpPr txBox="1"/>
          <p:nvPr/>
        </p:nvSpPr>
        <p:spPr>
          <a:xfrm>
            <a:off x="5424799" y="280283"/>
            <a:ext cx="1512000" cy="346320"/>
          </a:xfrm>
          <a:prstGeom prst="rect">
            <a:avLst/>
          </a:prstGeom>
        </p:spPr>
        <p:txBody>
          <a:bodyPr lIns="90000" tIns="45000" rIns="90000" bIns="45000"/>
          <a:lstStyle/>
          <a:p>
            <a:r>
              <a:rPr lang="en-US">
                <a:latin typeface="Arial"/>
              </a:rPr>
              <a:t>P(B):0.001</a:t>
            </a:r>
            <a:endParaRPr/>
          </a:p>
        </p:txBody>
      </p:sp>
      <p:sp>
        <p:nvSpPr>
          <p:cNvPr id="23" name="TextShape 12">
            <a:extLst>
              <a:ext uri="{FF2B5EF4-FFF2-40B4-BE49-F238E27FC236}">
                <a16:creationId xmlns:a16="http://schemas.microsoft.com/office/drawing/2014/main" id="{2E6A2F02-A286-6527-2809-57D51D2DCADA}"/>
              </a:ext>
            </a:extLst>
          </p:cNvPr>
          <p:cNvSpPr txBox="1"/>
          <p:nvPr/>
        </p:nvSpPr>
        <p:spPr>
          <a:xfrm>
            <a:off x="8016799" y="221963"/>
            <a:ext cx="1512000" cy="346320"/>
          </a:xfrm>
          <a:prstGeom prst="rect">
            <a:avLst/>
          </a:prstGeom>
        </p:spPr>
        <p:txBody>
          <a:bodyPr lIns="90000" tIns="45000" rIns="90000" bIns="45000"/>
          <a:lstStyle/>
          <a:p>
            <a:r>
              <a:rPr lang="en-US">
                <a:latin typeface="Arial"/>
              </a:rPr>
              <a:t>P(E):0.002</a:t>
            </a:r>
            <a:endParaRPr/>
          </a:p>
        </p:txBody>
      </p:sp>
      <p:graphicFrame>
        <p:nvGraphicFramePr>
          <p:cNvPr id="24" name="Table 13">
            <a:extLst>
              <a:ext uri="{FF2B5EF4-FFF2-40B4-BE49-F238E27FC236}">
                <a16:creationId xmlns:a16="http://schemas.microsoft.com/office/drawing/2014/main" id="{7614DDDA-D082-DFAD-D0A9-8D62745BF0ED}"/>
              </a:ext>
            </a:extLst>
          </p:cNvPr>
          <p:cNvGraphicFramePr/>
          <p:nvPr/>
        </p:nvGraphicFramePr>
        <p:xfrm>
          <a:off x="9297811" y="796008"/>
          <a:ext cx="2595240" cy="1848550"/>
        </p:xfrm>
        <a:graphic>
          <a:graphicData uri="http://schemas.openxmlformats.org/drawingml/2006/table">
            <a:tbl>
              <a:tblPr/>
              <a:tblGrid>
                <a:gridCol w="5626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30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895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5510">
                <a:tc>
                  <a:txBody>
                    <a:bodyPr/>
                    <a:lstStyle/>
                    <a:p>
                      <a:r>
                        <a:rPr lang="en-US">
                          <a:latin typeface="Arial"/>
                        </a:rPr>
                        <a:t>B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Arial"/>
                        </a:rPr>
                        <a:t>E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/>
                        </a:rPr>
                        <a:t>P(A|B,E)</a:t>
                      </a:r>
                      <a:endParaRPr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9920">
                <a:tc>
                  <a:txBody>
                    <a:bodyPr/>
                    <a:lstStyle/>
                    <a:p>
                      <a:r>
                        <a:rPr lang="en-US">
                          <a:latin typeface="Arial"/>
                        </a:rPr>
                        <a:t>t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Arial"/>
                        </a:rPr>
                        <a:t>t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Arial"/>
                        </a:rPr>
                        <a:t>0.95</a:t>
                      </a:r>
                      <a:endParaRPr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9920">
                <a:tc>
                  <a:txBody>
                    <a:bodyPr/>
                    <a:lstStyle/>
                    <a:p>
                      <a:r>
                        <a:rPr lang="en-US">
                          <a:latin typeface="Arial"/>
                        </a:rPr>
                        <a:t>t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Arial"/>
                        </a:rPr>
                        <a:t>f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Arial"/>
                        </a:rPr>
                        <a:t>0.94</a:t>
                      </a:r>
                      <a:endParaRPr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9920">
                <a:tc>
                  <a:txBody>
                    <a:bodyPr/>
                    <a:lstStyle/>
                    <a:p>
                      <a:r>
                        <a:rPr lang="en-US">
                          <a:latin typeface="Arial"/>
                        </a:rPr>
                        <a:t>f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Arial"/>
                        </a:rPr>
                        <a:t>t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Arial"/>
                        </a:rPr>
                        <a:t>0.29</a:t>
                      </a:r>
                      <a:endParaRPr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9920">
                <a:tc>
                  <a:txBody>
                    <a:bodyPr/>
                    <a:lstStyle/>
                    <a:p>
                      <a:r>
                        <a:rPr lang="en-US">
                          <a:latin typeface="Arial"/>
                        </a:rPr>
                        <a:t>f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Arial"/>
                        </a:rPr>
                        <a:t>f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/>
                        </a:rPr>
                        <a:t>0.001</a:t>
                      </a:r>
                      <a:endParaRPr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25" name="Table 14">
            <a:extLst>
              <a:ext uri="{FF2B5EF4-FFF2-40B4-BE49-F238E27FC236}">
                <a16:creationId xmlns:a16="http://schemas.microsoft.com/office/drawing/2014/main" id="{9777B298-2CE7-F1D5-033B-CC51E0DEA70B}"/>
              </a:ext>
            </a:extLst>
          </p:cNvPr>
          <p:cNvGraphicFramePr/>
          <p:nvPr/>
        </p:nvGraphicFramePr>
        <p:xfrm>
          <a:off x="5303611" y="4589513"/>
          <a:ext cx="1743120" cy="1097280"/>
        </p:xfrm>
        <a:graphic>
          <a:graphicData uri="http://schemas.openxmlformats.org/drawingml/2006/table">
            <a:tbl>
              <a:tblPr/>
              <a:tblGrid>
                <a:gridCol w="8708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22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0200">
                <a:tc>
                  <a:txBody>
                    <a:bodyPr/>
                    <a:lstStyle/>
                    <a:p>
                      <a:r>
                        <a:rPr lang="en-US">
                          <a:latin typeface="Arial"/>
                        </a:rPr>
                        <a:t>A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Arial"/>
                        </a:rPr>
                        <a:t>P(J|A)</a:t>
                      </a:r>
                      <a:endParaRPr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0200">
                <a:tc>
                  <a:txBody>
                    <a:bodyPr/>
                    <a:lstStyle/>
                    <a:p>
                      <a:r>
                        <a:rPr lang="en-US">
                          <a:latin typeface="Arial"/>
                        </a:rPr>
                        <a:t>t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Arial"/>
                        </a:rPr>
                        <a:t>0.9</a:t>
                      </a:r>
                      <a:endParaRPr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0200">
                <a:tc>
                  <a:txBody>
                    <a:bodyPr/>
                    <a:lstStyle/>
                    <a:p>
                      <a:r>
                        <a:rPr lang="en-US">
                          <a:latin typeface="Arial"/>
                        </a:rPr>
                        <a:t>f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/>
                        </a:rPr>
                        <a:t>0.05</a:t>
                      </a:r>
                      <a:endParaRPr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9" name="Table 15">
            <a:extLst>
              <a:ext uri="{FF2B5EF4-FFF2-40B4-BE49-F238E27FC236}">
                <a16:creationId xmlns:a16="http://schemas.microsoft.com/office/drawing/2014/main" id="{A682B7C5-AB1E-C463-BD1B-00B6CCDE1AF1}"/>
              </a:ext>
            </a:extLst>
          </p:cNvPr>
          <p:cNvGraphicFramePr/>
          <p:nvPr/>
        </p:nvGraphicFramePr>
        <p:xfrm>
          <a:off x="9297811" y="3351943"/>
          <a:ext cx="2135160" cy="1097280"/>
        </p:xfrm>
        <a:graphic>
          <a:graphicData uri="http://schemas.openxmlformats.org/drawingml/2006/table">
            <a:tbl>
              <a:tblPr/>
              <a:tblGrid>
                <a:gridCol w="9716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35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0200">
                <a:tc>
                  <a:txBody>
                    <a:bodyPr/>
                    <a:lstStyle/>
                    <a:p>
                      <a:r>
                        <a:rPr lang="en-US">
                          <a:latin typeface="Arial"/>
                        </a:rPr>
                        <a:t>A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Arial"/>
                        </a:rPr>
                        <a:t>P(M|A)</a:t>
                      </a:r>
                      <a:endParaRPr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0200">
                <a:tc>
                  <a:txBody>
                    <a:bodyPr/>
                    <a:lstStyle/>
                    <a:p>
                      <a:r>
                        <a:rPr lang="en-US">
                          <a:latin typeface="Arial"/>
                        </a:rPr>
                        <a:t>t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Arial"/>
                        </a:rPr>
                        <a:t>0.7</a:t>
                      </a:r>
                      <a:endParaRPr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0200">
                <a:tc>
                  <a:txBody>
                    <a:bodyPr/>
                    <a:lstStyle/>
                    <a:p>
                      <a:r>
                        <a:rPr lang="en-US">
                          <a:latin typeface="Arial"/>
                        </a:rPr>
                        <a:t>f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/>
                        </a:rPr>
                        <a:t>0.01</a:t>
                      </a:r>
                      <a:endParaRPr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0" name="副标题 2">
            <a:extLst>
              <a:ext uri="{FF2B5EF4-FFF2-40B4-BE49-F238E27FC236}">
                <a16:creationId xmlns:a16="http://schemas.microsoft.com/office/drawing/2014/main" id="{7805B7EE-CB73-5AFC-9080-CCEF4703DB51}"/>
              </a:ext>
            </a:extLst>
          </p:cNvPr>
          <p:cNvSpPr txBox="1">
            <a:spLocks/>
          </p:cNvSpPr>
          <p:nvPr/>
        </p:nvSpPr>
        <p:spPr>
          <a:xfrm>
            <a:off x="616345" y="1503113"/>
            <a:ext cx="3585875" cy="11414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dirty="0"/>
              <a:t>We can calculate various probabilities</a:t>
            </a:r>
            <a:endParaRPr lang="zh-CN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CDE1AD45-CAC4-5BCC-DFC5-7A91D8823BD1}"/>
                  </a:ext>
                </a:extLst>
              </p:cNvPr>
              <p:cNvSpPr txBox="1"/>
              <p:nvPr/>
            </p:nvSpPr>
            <p:spPr>
              <a:xfrm>
                <a:off x="616344" y="2657022"/>
                <a:ext cx="4380187" cy="12185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𝐽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d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  <m:sup/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e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</m:d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</m:d>
                            </m:e>
                          </m:nary>
                        </m:den>
                      </m:f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CDE1AD45-CAC4-5BCC-DFC5-7A91D8823B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344" y="2657022"/>
                <a:ext cx="4380187" cy="1218539"/>
              </a:xfrm>
              <a:prstGeom prst="rect">
                <a:avLst/>
              </a:prstGeom>
              <a:blipFill>
                <a:blip r:embed="rId5"/>
                <a:stretch>
                  <a:fillRect t="-1031" b="-505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30306D95-EB63-9682-DD54-849E3471CF10}"/>
                  </a:ext>
                </a:extLst>
              </p:cNvPr>
              <p:cNvSpPr txBox="1"/>
              <p:nvPr/>
            </p:nvSpPr>
            <p:spPr>
              <a:xfrm>
                <a:off x="7368799" y="5192267"/>
                <a:ext cx="1520985" cy="6790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30306D95-EB63-9682-DD54-849E3471CF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8799" y="5192267"/>
                <a:ext cx="1520985" cy="679032"/>
              </a:xfrm>
              <a:prstGeom prst="rect">
                <a:avLst/>
              </a:prstGeom>
              <a:blipFill>
                <a:blip r:embed="rId6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84675C9F-FC7D-158D-7349-B60492702E1B}"/>
                  </a:ext>
                </a:extLst>
              </p:cNvPr>
              <p:cNvSpPr txBox="1"/>
              <p:nvPr/>
            </p:nvSpPr>
            <p:spPr>
              <a:xfrm>
                <a:off x="635619" y="4273339"/>
                <a:ext cx="4298088" cy="147912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CN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  <m:sup/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𝐸</m:t>
                          </m:r>
                        </m:sub>
                        <m:sup/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d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84675C9F-FC7D-158D-7349-B60492702E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619" y="4273339"/>
                <a:ext cx="4298088" cy="1479123"/>
              </a:xfrm>
              <a:prstGeom prst="rect">
                <a:avLst/>
              </a:prstGeom>
              <a:blipFill>
                <a:blip r:embed="rId7"/>
                <a:stretch>
                  <a:fillRect l="-12353" t="-62712" b="-864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图片 1">
            <a:extLst>
              <a:ext uri="{FF2B5EF4-FFF2-40B4-BE49-F238E27FC236}">
                <a16:creationId xmlns:a16="http://schemas.microsoft.com/office/drawing/2014/main" id="{0A8F8FA5-2461-E0F7-BA32-F7EE21F3872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4497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11166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Hierarchy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of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Causality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>
            <a:extLst>
              <a:ext uri="{FF2B5EF4-FFF2-40B4-BE49-F238E27FC236}">
                <a16:creationId xmlns:a16="http://schemas.microsoft.com/office/drawing/2014/main" id="{A775D885-E4B6-3B7F-CC94-95DEA4AA1B68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Judea</a:t>
            </a:r>
            <a:r>
              <a:rPr lang="zh-CN" altLang="en-US" sz="1400" dirty="0"/>
              <a:t> </a:t>
            </a:r>
            <a:r>
              <a:rPr lang="en-US" altLang="zh-CN" sz="1400" dirty="0"/>
              <a:t>Pearl:</a:t>
            </a:r>
            <a:r>
              <a:rPr lang="zh-CN" altLang="en-US" sz="1400" dirty="0"/>
              <a:t> </a:t>
            </a:r>
            <a:r>
              <a:rPr lang="en-US" altLang="zh-CN" sz="1400" dirty="0"/>
              <a:t>The</a:t>
            </a:r>
            <a:r>
              <a:rPr lang="zh-CN" altLang="en-US" sz="1400" dirty="0"/>
              <a:t> </a:t>
            </a:r>
            <a:r>
              <a:rPr lang="en-US" altLang="zh-CN" sz="1400" dirty="0"/>
              <a:t>Book</a:t>
            </a:r>
            <a:r>
              <a:rPr lang="zh-CN" altLang="en-US" sz="1400" dirty="0"/>
              <a:t> </a:t>
            </a:r>
            <a:r>
              <a:rPr lang="en-US" altLang="zh-CN" sz="1400" dirty="0"/>
              <a:t>of</a:t>
            </a:r>
            <a:r>
              <a:rPr lang="zh-CN" altLang="en-US" sz="1400" dirty="0"/>
              <a:t> </a:t>
            </a:r>
            <a:r>
              <a:rPr lang="en-US" altLang="zh-CN" sz="1400" dirty="0"/>
              <a:t>Why</a:t>
            </a:r>
            <a:endParaRPr lang="zh-CN" altLang="en-US" sz="1400" dirty="0"/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B6FA0E58-8AB5-55C4-95F5-C66A1AC8A2B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33"/>
          <a:stretch/>
        </p:blipFill>
        <p:spPr>
          <a:xfrm>
            <a:off x="6945684" y="221963"/>
            <a:ext cx="5021484" cy="5334282"/>
          </a:xfrm>
          <a:prstGeom prst="rect">
            <a:avLst/>
          </a:prstGeom>
        </p:spPr>
      </p:pic>
      <p:sp>
        <p:nvSpPr>
          <p:cNvPr id="12" name="内容占位符 7">
            <a:extLst>
              <a:ext uri="{FF2B5EF4-FFF2-40B4-BE49-F238E27FC236}">
                <a16:creationId xmlns:a16="http://schemas.microsoft.com/office/drawing/2014/main" id="{E931EAB3-60FF-39F3-3E80-5B37AE64BE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14039" y="1204590"/>
            <a:ext cx="5521696" cy="4351655"/>
          </a:xfrm>
        </p:spPr>
        <p:txBody>
          <a:bodyPr>
            <a:normAutofit fontScale="87500" lnSpcReduction="10000"/>
          </a:bodyPr>
          <a:lstStyle/>
          <a:p>
            <a:pPr fontAlgn="auto">
              <a:lnSpc>
                <a:spcPct val="120000"/>
              </a:lnSpc>
            </a:pPr>
            <a:endParaRPr lang="zh-CN" altLang="en-US" dirty="0"/>
          </a:p>
          <a:p>
            <a:pPr lvl="0" fontAlgn="auto">
              <a:lnSpc>
                <a:spcPct val="120000"/>
              </a:lnSpc>
            </a:pPr>
            <a:r>
              <a:rPr lang="zh-CN" altLang="en-US" dirty="0">
                <a:solidFill>
                  <a:schemeClr val="accent2"/>
                </a:solidFill>
                <a:sym typeface="+mn-ea"/>
              </a:rPr>
              <a:t>观察：回答</a:t>
            </a:r>
            <a:r>
              <a:rPr lang="zh-CN" altLang="en-US" b="1" dirty="0">
                <a:solidFill>
                  <a:schemeClr val="accent2"/>
                </a:solidFill>
                <a:sym typeface="+mn-ea"/>
              </a:rPr>
              <a:t>相关性</a:t>
            </a:r>
            <a:r>
              <a:rPr lang="zh-CN" altLang="en-US" b="1" dirty="0">
                <a:solidFill>
                  <a:schemeClr val="accent2"/>
                </a:solidFill>
              </a:rPr>
              <a:t>（</a:t>
            </a:r>
            <a:r>
              <a:rPr lang="en-US" altLang="zh-CN" b="1" dirty="0" err="1">
                <a:solidFill>
                  <a:schemeClr val="accent2"/>
                </a:solidFill>
              </a:rPr>
              <a:t>assosiation</a:t>
            </a:r>
            <a:r>
              <a:rPr lang="zh-CN" altLang="en-US" b="1" dirty="0">
                <a:solidFill>
                  <a:schemeClr val="accent2"/>
                </a:solidFill>
              </a:rPr>
              <a:t>）</a:t>
            </a:r>
            <a:r>
              <a:rPr lang="zh-CN" altLang="en-US" dirty="0">
                <a:solidFill>
                  <a:schemeClr val="accent2"/>
                </a:solidFill>
                <a:sym typeface="+mn-ea"/>
              </a:rPr>
              <a:t>问题</a:t>
            </a:r>
            <a:endParaRPr lang="zh-CN" altLang="en-US" dirty="0">
              <a:solidFill>
                <a:schemeClr val="accent2"/>
              </a:solidFill>
            </a:endParaRPr>
          </a:p>
          <a:p>
            <a:pPr lvl="1" fontAlgn="auto">
              <a:lnSpc>
                <a:spcPct val="120000"/>
              </a:lnSpc>
            </a:pPr>
            <a:r>
              <a:rPr lang="zh-CN" altLang="en-US" sz="2400" dirty="0">
                <a:solidFill>
                  <a:schemeClr val="accent2"/>
                </a:solidFill>
              </a:rPr>
              <a:t>如果观测到</a:t>
            </a:r>
            <a:r>
              <a:rPr lang="en-US" altLang="zh-CN" sz="2400" dirty="0">
                <a:solidFill>
                  <a:schemeClr val="accent2"/>
                </a:solidFill>
              </a:rPr>
              <a:t>X</a:t>
            </a:r>
            <a:r>
              <a:rPr lang="zh-CN" altLang="en-US" sz="2400" dirty="0">
                <a:solidFill>
                  <a:schemeClr val="accent2"/>
                </a:solidFill>
              </a:rPr>
              <a:t>发生，</a:t>
            </a:r>
            <a:r>
              <a:rPr lang="en-US" altLang="zh-CN" sz="2400" dirty="0">
                <a:solidFill>
                  <a:schemeClr val="accent2"/>
                </a:solidFill>
              </a:rPr>
              <a:t>Y</a:t>
            </a:r>
            <a:r>
              <a:rPr lang="zh-CN" altLang="en-US" sz="2400" dirty="0">
                <a:solidFill>
                  <a:schemeClr val="accent2"/>
                </a:solidFill>
              </a:rPr>
              <a:t>会发生吗？</a:t>
            </a:r>
          </a:p>
          <a:p>
            <a:pPr lvl="1" fontAlgn="auto">
              <a:lnSpc>
                <a:spcPct val="120000"/>
              </a:lnSpc>
            </a:pPr>
            <a:r>
              <a:rPr lang="zh-CN" altLang="en-US" sz="2400" dirty="0">
                <a:solidFill>
                  <a:schemeClr val="accent2"/>
                </a:solidFill>
              </a:rPr>
              <a:t>输入：数据</a:t>
            </a:r>
            <a:endParaRPr lang="zh-CN" altLang="en-US" dirty="0">
              <a:solidFill>
                <a:schemeClr val="accent2"/>
              </a:solidFill>
            </a:endParaRPr>
          </a:p>
          <a:p>
            <a:pPr lvl="0" fontAlgn="auto">
              <a:lnSpc>
                <a:spcPct val="120000"/>
              </a:lnSpc>
            </a:pPr>
            <a:r>
              <a:rPr lang="zh-CN" altLang="en-US" dirty="0"/>
              <a:t>干预：回答</a:t>
            </a:r>
            <a:r>
              <a:rPr lang="zh-CN" altLang="en-US" b="1" dirty="0">
                <a:solidFill>
                  <a:srgbClr val="FF0000"/>
                </a:solidFill>
              </a:rPr>
              <a:t>干预</a:t>
            </a:r>
            <a:r>
              <a:rPr lang="zh-CN" altLang="en-US" b="1" dirty="0">
                <a:solidFill>
                  <a:srgbClr val="FF0000"/>
                </a:solidFill>
                <a:sym typeface="+mn-ea"/>
              </a:rPr>
              <a:t>（</a:t>
            </a:r>
            <a:r>
              <a:rPr lang="en-US" altLang="zh-CN" b="1" dirty="0">
                <a:solidFill>
                  <a:srgbClr val="FF0000"/>
                </a:solidFill>
                <a:sym typeface="+mn-ea"/>
              </a:rPr>
              <a:t>intervention</a:t>
            </a:r>
            <a:r>
              <a:rPr lang="zh-CN" altLang="en-US" b="1" dirty="0">
                <a:solidFill>
                  <a:srgbClr val="FF0000"/>
                </a:solidFill>
                <a:sym typeface="+mn-ea"/>
              </a:rPr>
              <a:t>）</a:t>
            </a:r>
            <a:r>
              <a:rPr lang="zh-CN" altLang="en-US" dirty="0">
                <a:sym typeface="+mn-ea"/>
              </a:rPr>
              <a:t>问题</a:t>
            </a:r>
            <a:endParaRPr lang="zh-CN" altLang="en-US" dirty="0"/>
          </a:p>
          <a:p>
            <a:pPr lvl="1" fontAlgn="auto">
              <a:lnSpc>
                <a:spcPct val="120000"/>
              </a:lnSpc>
            </a:pPr>
            <a:r>
              <a:rPr lang="zh-CN" altLang="en-US" dirty="0"/>
              <a:t>如果让</a:t>
            </a:r>
            <a:r>
              <a:rPr lang="en-US" altLang="zh-CN" dirty="0"/>
              <a:t>X</a:t>
            </a:r>
            <a:r>
              <a:rPr lang="zh-CN" altLang="en-US" dirty="0">
                <a:sym typeface="+mn-ea"/>
              </a:rPr>
              <a:t>发生</a:t>
            </a:r>
            <a:r>
              <a:rPr lang="zh-CN" altLang="en-US" dirty="0"/>
              <a:t>，</a:t>
            </a:r>
            <a:r>
              <a:rPr lang="en-US" altLang="zh-CN" dirty="0"/>
              <a:t>Y</a:t>
            </a:r>
            <a:r>
              <a:rPr lang="zh-CN" altLang="en-US" dirty="0"/>
              <a:t>会发生吗？</a:t>
            </a:r>
          </a:p>
          <a:p>
            <a:pPr lvl="1" fontAlgn="auto">
              <a:lnSpc>
                <a:spcPct val="120000"/>
              </a:lnSpc>
            </a:pPr>
            <a:r>
              <a:rPr lang="zh-CN" altLang="en-US" dirty="0"/>
              <a:t>输入：数据，因果图（</a:t>
            </a:r>
            <a:r>
              <a:rPr lang="en-US" altLang="zh-CN" dirty="0"/>
              <a:t>DAG</a:t>
            </a:r>
            <a:r>
              <a:rPr lang="zh-CN" altLang="en-US" dirty="0"/>
              <a:t>）</a:t>
            </a:r>
          </a:p>
          <a:p>
            <a:pPr lvl="0" fontAlgn="auto">
              <a:lnSpc>
                <a:spcPct val="120000"/>
              </a:lnSpc>
            </a:pPr>
            <a:r>
              <a:rPr lang="zh-CN" altLang="en-US" dirty="0">
                <a:solidFill>
                  <a:schemeClr val="accent2"/>
                </a:solidFill>
              </a:rPr>
              <a:t>想象：回答</a:t>
            </a:r>
            <a:r>
              <a:rPr lang="zh-CN" altLang="en-US" b="1" dirty="0">
                <a:solidFill>
                  <a:schemeClr val="accent2"/>
                </a:solidFill>
              </a:rPr>
              <a:t>反事实（</a:t>
            </a:r>
            <a:r>
              <a:rPr lang="en-US" altLang="zh-CN" b="1" dirty="0">
                <a:solidFill>
                  <a:schemeClr val="accent2"/>
                </a:solidFill>
              </a:rPr>
              <a:t>counterfactuals</a:t>
            </a:r>
            <a:r>
              <a:rPr lang="zh-CN" altLang="en-US" b="1" dirty="0">
                <a:solidFill>
                  <a:schemeClr val="accent2"/>
                </a:solidFill>
              </a:rPr>
              <a:t>）</a:t>
            </a:r>
            <a:r>
              <a:rPr lang="zh-CN" altLang="en-US" dirty="0">
                <a:solidFill>
                  <a:schemeClr val="accent2"/>
                </a:solidFill>
                <a:sym typeface="+mn-ea"/>
              </a:rPr>
              <a:t>问题</a:t>
            </a:r>
            <a:endParaRPr lang="zh-CN" altLang="en-US" dirty="0">
              <a:solidFill>
                <a:schemeClr val="accent2"/>
              </a:solidFill>
            </a:endParaRPr>
          </a:p>
          <a:p>
            <a:pPr lvl="1" fontAlgn="auto">
              <a:lnSpc>
                <a:spcPct val="120000"/>
              </a:lnSpc>
            </a:pPr>
            <a:r>
              <a:rPr lang="zh-CN" altLang="en-US" dirty="0">
                <a:solidFill>
                  <a:schemeClr val="accent2"/>
                </a:solidFill>
              </a:rPr>
              <a:t>事实：</a:t>
            </a:r>
            <a:r>
              <a:rPr lang="en-US" altLang="zh-CN" dirty="0">
                <a:solidFill>
                  <a:schemeClr val="accent2"/>
                </a:solidFill>
              </a:rPr>
              <a:t>X</a:t>
            </a:r>
            <a:r>
              <a:rPr lang="zh-CN" altLang="en-US" dirty="0">
                <a:solidFill>
                  <a:schemeClr val="accent2"/>
                </a:solidFill>
              </a:rPr>
              <a:t>导致了</a:t>
            </a:r>
            <a:r>
              <a:rPr lang="en-US" altLang="zh-CN" dirty="0">
                <a:solidFill>
                  <a:schemeClr val="accent2"/>
                </a:solidFill>
              </a:rPr>
              <a:t>Y</a:t>
            </a:r>
            <a:r>
              <a:rPr lang="zh-CN" altLang="en-US" dirty="0">
                <a:solidFill>
                  <a:schemeClr val="accent2"/>
                </a:solidFill>
              </a:rPr>
              <a:t>。反事实：</a:t>
            </a:r>
            <a:r>
              <a:rPr lang="zh-CN" altLang="en-US" dirty="0">
                <a:solidFill>
                  <a:schemeClr val="accent2"/>
                </a:solidFill>
                <a:sym typeface="+mn-ea"/>
              </a:rPr>
              <a:t>假设</a:t>
            </a:r>
            <a:r>
              <a:rPr lang="en-US" altLang="zh-CN" dirty="0">
                <a:solidFill>
                  <a:schemeClr val="accent2"/>
                </a:solidFill>
              </a:rPr>
              <a:t>X</a:t>
            </a:r>
            <a:r>
              <a:rPr lang="zh-CN" altLang="en-US" dirty="0">
                <a:solidFill>
                  <a:schemeClr val="accent2"/>
                </a:solidFill>
              </a:rPr>
              <a:t>没</a:t>
            </a:r>
            <a:r>
              <a:rPr lang="zh-CN" altLang="en-US" dirty="0">
                <a:solidFill>
                  <a:schemeClr val="accent2"/>
                </a:solidFill>
                <a:sym typeface="+mn-ea"/>
              </a:rPr>
              <a:t>发生</a:t>
            </a:r>
            <a:r>
              <a:rPr lang="zh-CN" altLang="en-US" dirty="0">
                <a:solidFill>
                  <a:schemeClr val="accent2"/>
                </a:solidFill>
              </a:rPr>
              <a:t>，而是</a:t>
            </a:r>
            <a:r>
              <a:rPr lang="en-US" altLang="zh-CN" dirty="0">
                <a:solidFill>
                  <a:schemeClr val="accent2"/>
                </a:solidFill>
              </a:rPr>
              <a:t>X’</a:t>
            </a:r>
            <a:r>
              <a:rPr lang="zh-CN" altLang="en-US" dirty="0">
                <a:solidFill>
                  <a:schemeClr val="accent2"/>
                </a:solidFill>
                <a:sym typeface="+mn-ea"/>
              </a:rPr>
              <a:t>发生</a:t>
            </a:r>
            <a:r>
              <a:rPr lang="zh-CN" altLang="en-US" dirty="0">
                <a:solidFill>
                  <a:schemeClr val="accent2"/>
                </a:solidFill>
              </a:rPr>
              <a:t>，</a:t>
            </a:r>
            <a:r>
              <a:rPr lang="en-US" altLang="zh-CN" dirty="0">
                <a:solidFill>
                  <a:schemeClr val="accent2"/>
                </a:solidFill>
              </a:rPr>
              <a:t>Y’</a:t>
            </a:r>
            <a:r>
              <a:rPr lang="zh-CN" altLang="en-US" dirty="0">
                <a:solidFill>
                  <a:schemeClr val="accent2"/>
                </a:solidFill>
              </a:rPr>
              <a:t>会是什么？</a:t>
            </a:r>
          </a:p>
          <a:p>
            <a:pPr lvl="1" fontAlgn="auto">
              <a:lnSpc>
                <a:spcPct val="120000"/>
              </a:lnSpc>
            </a:pPr>
            <a:r>
              <a:rPr lang="zh-CN" altLang="en-US" dirty="0">
                <a:solidFill>
                  <a:schemeClr val="accent2"/>
                </a:solidFill>
              </a:rPr>
              <a:t>输入：数据，因果图，</a:t>
            </a:r>
            <a:r>
              <a:rPr lang="en-US" altLang="zh-CN" dirty="0">
                <a:solidFill>
                  <a:schemeClr val="accent2"/>
                </a:solidFill>
              </a:rPr>
              <a:t>SCM</a:t>
            </a:r>
            <a:r>
              <a:rPr lang="zh-CN" altLang="en-US" dirty="0">
                <a:solidFill>
                  <a:schemeClr val="accent2"/>
                </a:solidFill>
              </a:rPr>
              <a:t>（隐含因果图）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5FB6A23-B179-D804-1D06-2DD362BFC0B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716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105304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Bayesian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Network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and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Causal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Graph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20CD1C65-A430-DDC3-769C-402C48470D5D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3" name="Picture 2" descr="Bayesian Networks: Lessons Learned from the Past! | DataMiningApps">
            <a:extLst>
              <a:ext uri="{FF2B5EF4-FFF2-40B4-BE49-F238E27FC236}">
                <a16:creationId xmlns:a16="http://schemas.microsoft.com/office/drawing/2014/main" id="{3F7D6F5B-7D39-4B3F-A707-FC4EC37BF1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619" y="1789529"/>
            <a:ext cx="5851803" cy="3606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椭圆 13">
            <a:extLst>
              <a:ext uri="{FF2B5EF4-FFF2-40B4-BE49-F238E27FC236}">
                <a16:creationId xmlns:a16="http://schemas.microsoft.com/office/drawing/2014/main" id="{B41DC543-D68D-55F3-3C67-30C68F0C8253}"/>
              </a:ext>
            </a:extLst>
          </p:cNvPr>
          <p:cNvSpPr/>
          <p:nvPr/>
        </p:nvSpPr>
        <p:spPr>
          <a:xfrm>
            <a:off x="8278717" y="2031933"/>
            <a:ext cx="566928" cy="5669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A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859D65A9-AE7F-CFF6-E3A9-303E91D46F19}"/>
              </a:ext>
            </a:extLst>
          </p:cNvPr>
          <p:cNvSpPr/>
          <p:nvPr/>
        </p:nvSpPr>
        <p:spPr>
          <a:xfrm>
            <a:off x="10127694" y="2031933"/>
            <a:ext cx="566928" cy="5669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B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944336E1-C39C-5572-6C39-5CD45BF5B8D6}"/>
              </a:ext>
            </a:extLst>
          </p:cNvPr>
          <p:cNvSpPr/>
          <p:nvPr/>
        </p:nvSpPr>
        <p:spPr>
          <a:xfrm>
            <a:off x="9254077" y="3200486"/>
            <a:ext cx="566928" cy="5669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C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7D29AD04-D070-3DFA-6E38-17AFB4AC73B1}"/>
              </a:ext>
            </a:extLst>
          </p:cNvPr>
          <p:cNvSpPr/>
          <p:nvPr/>
        </p:nvSpPr>
        <p:spPr>
          <a:xfrm>
            <a:off x="9254077" y="4545419"/>
            <a:ext cx="566928" cy="5669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D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1FA04C0B-E87C-75BA-8869-B8AB894CD870}"/>
              </a:ext>
            </a:extLst>
          </p:cNvPr>
          <p:cNvSpPr/>
          <p:nvPr/>
        </p:nvSpPr>
        <p:spPr>
          <a:xfrm>
            <a:off x="7794593" y="3767414"/>
            <a:ext cx="566928" cy="5669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E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cxnSp>
        <p:nvCxnSpPr>
          <p:cNvPr id="19" name="直线箭头连接符 18">
            <a:extLst>
              <a:ext uri="{FF2B5EF4-FFF2-40B4-BE49-F238E27FC236}">
                <a16:creationId xmlns:a16="http://schemas.microsoft.com/office/drawing/2014/main" id="{1D16D06B-3B71-96DF-2001-29DEA196079E}"/>
              </a:ext>
            </a:extLst>
          </p:cNvPr>
          <p:cNvCxnSpPr>
            <a:cxnSpLocks/>
            <a:stCxn id="14" idx="6"/>
            <a:endCxn id="15" idx="2"/>
          </p:cNvCxnSpPr>
          <p:nvPr/>
        </p:nvCxnSpPr>
        <p:spPr>
          <a:xfrm>
            <a:off x="8845645" y="2315397"/>
            <a:ext cx="128204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线箭头连接符 19">
            <a:extLst>
              <a:ext uri="{FF2B5EF4-FFF2-40B4-BE49-F238E27FC236}">
                <a16:creationId xmlns:a16="http://schemas.microsoft.com/office/drawing/2014/main" id="{0160E8D4-E5D7-4630-ADB6-707C0DF6064A}"/>
              </a:ext>
            </a:extLst>
          </p:cNvPr>
          <p:cNvCxnSpPr>
            <a:cxnSpLocks/>
            <a:stCxn id="14" idx="5"/>
            <a:endCxn id="16" idx="1"/>
          </p:cNvCxnSpPr>
          <p:nvPr/>
        </p:nvCxnSpPr>
        <p:spPr>
          <a:xfrm>
            <a:off x="8762620" y="2515836"/>
            <a:ext cx="574482" cy="7676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线箭头连接符 20">
            <a:extLst>
              <a:ext uri="{FF2B5EF4-FFF2-40B4-BE49-F238E27FC236}">
                <a16:creationId xmlns:a16="http://schemas.microsoft.com/office/drawing/2014/main" id="{7A0E00AD-8C19-0155-56EB-B1756DDE4B80}"/>
              </a:ext>
            </a:extLst>
          </p:cNvPr>
          <p:cNvCxnSpPr>
            <a:cxnSpLocks/>
            <a:stCxn id="15" idx="4"/>
            <a:endCxn id="16" idx="7"/>
          </p:cNvCxnSpPr>
          <p:nvPr/>
        </p:nvCxnSpPr>
        <p:spPr>
          <a:xfrm flipH="1">
            <a:off x="9737980" y="2598861"/>
            <a:ext cx="673178" cy="6846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线箭头连接符 21">
            <a:extLst>
              <a:ext uri="{FF2B5EF4-FFF2-40B4-BE49-F238E27FC236}">
                <a16:creationId xmlns:a16="http://schemas.microsoft.com/office/drawing/2014/main" id="{B676A63A-C025-F1A1-FDE7-1F518C23FFCE}"/>
              </a:ext>
            </a:extLst>
          </p:cNvPr>
          <p:cNvCxnSpPr>
            <a:cxnSpLocks/>
            <a:stCxn id="18" idx="5"/>
            <a:endCxn id="17" idx="2"/>
          </p:cNvCxnSpPr>
          <p:nvPr/>
        </p:nvCxnSpPr>
        <p:spPr>
          <a:xfrm>
            <a:off x="8278496" y="4251317"/>
            <a:ext cx="975581" cy="5775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线箭头连接符 22">
            <a:extLst>
              <a:ext uri="{FF2B5EF4-FFF2-40B4-BE49-F238E27FC236}">
                <a16:creationId xmlns:a16="http://schemas.microsoft.com/office/drawing/2014/main" id="{6BE261F4-42E5-97A7-9A96-63DEBE65FCB9}"/>
              </a:ext>
            </a:extLst>
          </p:cNvPr>
          <p:cNvCxnSpPr>
            <a:cxnSpLocks/>
            <a:stCxn id="16" idx="4"/>
            <a:endCxn id="17" idx="0"/>
          </p:cNvCxnSpPr>
          <p:nvPr/>
        </p:nvCxnSpPr>
        <p:spPr>
          <a:xfrm>
            <a:off x="9537541" y="3767414"/>
            <a:ext cx="0" cy="7780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>
            <a:extLst>
              <a:ext uri="{FF2B5EF4-FFF2-40B4-BE49-F238E27FC236}">
                <a16:creationId xmlns:a16="http://schemas.microsoft.com/office/drawing/2014/main" id="{C50062FA-14E1-CB81-8369-D6F46ACCAF7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1521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11166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Simpson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Paradox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7D58A0E7-AAAD-1B99-AEC9-D15922B7E7CD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47C2FA12-84B6-B39C-2F39-D17ADB6AB3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619" y="1450891"/>
            <a:ext cx="4984750" cy="354457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20DF30EF-70C7-736A-EF21-763B080895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2054" y="1450891"/>
            <a:ext cx="4984750" cy="354457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54779A42-917B-FC35-B030-864AB519BC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54184" y="5220251"/>
            <a:ext cx="2547620" cy="26543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04A84AD9-95C7-2CD2-81B3-177CEDE220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91309" y="5220251"/>
            <a:ext cx="4206875" cy="265430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94A65672-0D67-1E6D-92BF-813E6E2F0A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61029" y="1844591"/>
            <a:ext cx="434340" cy="265430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3378E5E8-D09E-EA28-E3D6-7BE06D44DE89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7395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105304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Causal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Graph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20CD1C65-A430-DDC3-769C-402C48470D5D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F3F6EE85-FE70-C519-3E63-94BDEA3DC0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4140" y="1419629"/>
            <a:ext cx="3028950" cy="2153920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499D43B1-857E-B0D4-9447-5245475A13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4140" y="3815940"/>
            <a:ext cx="3028950" cy="2153920"/>
          </a:xfrm>
          <a:prstGeom prst="rect">
            <a:avLst/>
          </a:prstGeom>
        </p:spPr>
      </p:pic>
      <p:grpSp>
        <p:nvGrpSpPr>
          <p:cNvPr id="26" name="组合 25">
            <a:extLst>
              <a:ext uri="{FF2B5EF4-FFF2-40B4-BE49-F238E27FC236}">
                <a16:creationId xmlns:a16="http://schemas.microsoft.com/office/drawing/2014/main" id="{6007BC31-060A-0008-8A8A-47CE799C4571}"/>
              </a:ext>
            </a:extLst>
          </p:cNvPr>
          <p:cNvGrpSpPr/>
          <p:nvPr/>
        </p:nvGrpSpPr>
        <p:grpSpPr>
          <a:xfrm>
            <a:off x="1955165" y="4319270"/>
            <a:ext cx="1833245" cy="1092200"/>
            <a:chOff x="11069" y="6674"/>
            <a:chExt cx="2887" cy="1720"/>
          </a:xfrm>
        </p:grpSpPr>
        <p:sp>
          <p:nvSpPr>
            <p:cNvPr id="27" name="椭圆 26">
              <a:extLst>
                <a:ext uri="{FF2B5EF4-FFF2-40B4-BE49-F238E27FC236}">
                  <a16:creationId xmlns:a16="http://schemas.microsoft.com/office/drawing/2014/main" id="{6B914E6F-1B49-4368-B23F-04970AEA02D2}"/>
                </a:ext>
              </a:extLst>
            </p:cNvPr>
            <p:cNvSpPr/>
            <p:nvPr/>
          </p:nvSpPr>
          <p:spPr>
            <a:xfrm>
              <a:off x="12339" y="6674"/>
              <a:ext cx="354" cy="35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>
                  <a:solidFill>
                    <a:schemeClr val="tx1"/>
                  </a:solidFill>
                </a:rPr>
                <a:t>Z</a:t>
              </a:r>
            </a:p>
          </p:txBody>
        </p:sp>
        <p:sp>
          <p:nvSpPr>
            <p:cNvPr id="28" name="椭圆 27">
              <a:extLst>
                <a:ext uri="{FF2B5EF4-FFF2-40B4-BE49-F238E27FC236}">
                  <a16:creationId xmlns:a16="http://schemas.microsoft.com/office/drawing/2014/main" id="{9DD5D0E1-2E5E-8B79-F528-015F9AD60D2E}"/>
                </a:ext>
              </a:extLst>
            </p:cNvPr>
            <p:cNvSpPr/>
            <p:nvPr/>
          </p:nvSpPr>
          <p:spPr>
            <a:xfrm>
              <a:off x="11069" y="8040"/>
              <a:ext cx="354" cy="35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>
                  <a:solidFill>
                    <a:schemeClr val="tx1"/>
                  </a:solidFill>
                </a:rPr>
                <a:t>X</a:t>
              </a:r>
            </a:p>
          </p:txBody>
        </p:sp>
        <p:sp>
          <p:nvSpPr>
            <p:cNvPr id="29" name="椭圆 28">
              <a:extLst>
                <a:ext uri="{FF2B5EF4-FFF2-40B4-BE49-F238E27FC236}">
                  <a16:creationId xmlns:a16="http://schemas.microsoft.com/office/drawing/2014/main" id="{06D9568D-91A8-D7FD-94A8-81EE6128EFC8}"/>
                </a:ext>
              </a:extLst>
            </p:cNvPr>
            <p:cNvSpPr/>
            <p:nvPr/>
          </p:nvSpPr>
          <p:spPr>
            <a:xfrm>
              <a:off x="13602" y="8040"/>
              <a:ext cx="354" cy="35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>
                  <a:solidFill>
                    <a:schemeClr val="tx1"/>
                  </a:solidFill>
                </a:rPr>
                <a:t>Y</a:t>
              </a:r>
            </a:p>
          </p:txBody>
        </p:sp>
        <p:cxnSp>
          <p:nvCxnSpPr>
            <p:cNvPr id="30" name="直接箭头连接符 10">
              <a:extLst>
                <a:ext uri="{FF2B5EF4-FFF2-40B4-BE49-F238E27FC236}">
                  <a16:creationId xmlns:a16="http://schemas.microsoft.com/office/drawing/2014/main" id="{71C01C8C-568F-53CA-E020-ABC5BB310ED0}"/>
                </a:ext>
              </a:extLst>
            </p:cNvPr>
            <p:cNvCxnSpPr>
              <a:stCxn id="28" idx="6"/>
              <a:endCxn id="29" idx="2"/>
            </p:cNvCxnSpPr>
            <p:nvPr/>
          </p:nvCxnSpPr>
          <p:spPr>
            <a:xfrm>
              <a:off x="11423" y="8218"/>
              <a:ext cx="2179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箭头连接符 11">
              <a:extLst>
                <a:ext uri="{FF2B5EF4-FFF2-40B4-BE49-F238E27FC236}">
                  <a16:creationId xmlns:a16="http://schemas.microsoft.com/office/drawing/2014/main" id="{C2580619-A227-4E36-45FC-2560113022E3}"/>
                </a:ext>
              </a:extLst>
            </p:cNvPr>
            <p:cNvCxnSpPr>
              <a:stCxn id="27" idx="3"/>
              <a:endCxn id="28" idx="7"/>
            </p:cNvCxnSpPr>
            <p:nvPr/>
          </p:nvCxnSpPr>
          <p:spPr>
            <a:xfrm flipH="1">
              <a:off x="11371" y="6977"/>
              <a:ext cx="1020" cy="111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箭头连接符 12">
              <a:extLst>
                <a:ext uri="{FF2B5EF4-FFF2-40B4-BE49-F238E27FC236}">
                  <a16:creationId xmlns:a16="http://schemas.microsoft.com/office/drawing/2014/main" id="{7B4B0106-F37D-FDE8-ADB4-A16511716E42}"/>
                </a:ext>
              </a:extLst>
            </p:cNvPr>
            <p:cNvCxnSpPr>
              <a:stCxn id="27" idx="5"/>
              <a:endCxn id="29" idx="1"/>
            </p:cNvCxnSpPr>
            <p:nvPr/>
          </p:nvCxnSpPr>
          <p:spPr>
            <a:xfrm>
              <a:off x="12641" y="6977"/>
              <a:ext cx="1013" cy="111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05DE0D5D-3507-7057-5C30-1D09FBEC615C}"/>
              </a:ext>
            </a:extLst>
          </p:cNvPr>
          <p:cNvGrpSpPr/>
          <p:nvPr/>
        </p:nvGrpSpPr>
        <p:grpSpPr>
          <a:xfrm>
            <a:off x="1955165" y="1890395"/>
            <a:ext cx="1833245" cy="1092200"/>
            <a:chOff x="11069" y="3041"/>
            <a:chExt cx="2887" cy="1720"/>
          </a:xfrm>
        </p:grpSpPr>
        <p:sp>
          <p:nvSpPr>
            <p:cNvPr id="34" name="椭圆 33">
              <a:extLst>
                <a:ext uri="{FF2B5EF4-FFF2-40B4-BE49-F238E27FC236}">
                  <a16:creationId xmlns:a16="http://schemas.microsoft.com/office/drawing/2014/main" id="{F766EBDC-11D6-6BAA-8886-CB5D48E09194}"/>
                </a:ext>
              </a:extLst>
            </p:cNvPr>
            <p:cNvSpPr/>
            <p:nvPr/>
          </p:nvSpPr>
          <p:spPr>
            <a:xfrm>
              <a:off x="12339" y="3041"/>
              <a:ext cx="354" cy="355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B2B2B2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>
                  <a:solidFill>
                    <a:srgbClr val="B2B2B2"/>
                  </a:solidFill>
                </a:rPr>
                <a:t>Z</a:t>
              </a:r>
            </a:p>
          </p:txBody>
        </p:sp>
        <p:sp>
          <p:nvSpPr>
            <p:cNvPr id="35" name="椭圆 34">
              <a:extLst>
                <a:ext uri="{FF2B5EF4-FFF2-40B4-BE49-F238E27FC236}">
                  <a16:creationId xmlns:a16="http://schemas.microsoft.com/office/drawing/2014/main" id="{3293D3A5-7480-8025-3889-1993B4F30184}"/>
                </a:ext>
              </a:extLst>
            </p:cNvPr>
            <p:cNvSpPr/>
            <p:nvPr/>
          </p:nvSpPr>
          <p:spPr>
            <a:xfrm>
              <a:off x="11069" y="4407"/>
              <a:ext cx="354" cy="35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>
                  <a:solidFill>
                    <a:schemeClr val="tx1"/>
                  </a:solidFill>
                </a:rPr>
                <a:t>X</a:t>
              </a:r>
            </a:p>
          </p:txBody>
        </p:sp>
        <p:sp>
          <p:nvSpPr>
            <p:cNvPr id="36" name="椭圆 35">
              <a:extLst>
                <a:ext uri="{FF2B5EF4-FFF2-40B4-BE49-F238E27FC236}">
                  <a16:creationId xmlns:a16="http://schemas.microsoft.com/office/drawing/2014/main" id="{20B28998-C35A-CDD5-F074-D8A8E47CC3DF}"/>
                </a:ext>
              </a:extLst>
            </p:cNvPr>
            <p:cNvSpPr/>
            <p:nvPr/>
          </p:nvSpPr>
          <p:spPr>
            <a:xfrm>
              <a:off x="13602" y="4407"/>
              <a:ext cx="354" cy="35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>
                  <a:solidFill>
                    <a:schemeClr val="tx1"/>
                  </a:solidFill>
                </a:rPr>
                <a:t>Y</a:t>
              </a:r>
            </a:p>
          </p:txBody>
        </p:sp>
        <p:cxnSp>
          <p:nvCxnSpPr>
            <p:cNvPr id="37" name="直接箭头连接符 16">
              <a:extLst>
                <a:ext uri="{FF2B5EF4-FFF2-40B4-BE49-F238E27FC236}">
                  <a16:creationId xmlns:a16="http://schemas.microsoft.com/office/drawing/2014/main" id="{255B4AF3-1BF9-B64D-2082-97F4F959FC8E}"/>
                </a:ext>
              </a:extLst>
            </p:cNvPr>
            <p:cNvCxnSpPr>
              <a:stCxn id="35" idx="6"/>
              <a:endCxn id="36" idx="2"/>
            </p:cNvCxnSpPr>
            <p:nvPr/>
          </p:nvCxnSpPr>
          <p:spPr>
            <a:xfrm>
              <a:off x="11423" y="4585"/>
              <a:ext cx="2179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箭头连接符 17">
              <a:extLst>
                <a:ext uri="{FF2B5EF4-FFF2-40B4-BE49-F238E27FC236}">
                  <a16:creationId xmlns:a16="http://schemas.microsoft.com/office/drawing/2014/main" id="{BF3D51D7-E67A-351D-5155-BB98AC98E7B1}"/>
                </a:ext>
              </a:extLst>
            </p:cNvPr>
            <p:cNvCxnSpPr>
              <a:stCxn id="34" idx="3"/>
              <a:endCxn id="35" idx="7"/>
            </p:cNvCxnSpPr>
            <p:nvPr/>
          </p:nvCxnSpPr>
          <p:spPr>
            <a:xfrm flipH="1">
              <a:off x="11371" y="3344"/>
              <a:ext cx="1020" cy="1115"/>
            </a:xfrm>
            <a:prstGeom prst="straightConnector1">
              <a:avLst/>
            </a:prstGeom>
            <a:ln w="12700">
              <a:solidFill>
                <a:srgbClr val="B2B2B2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箭头连接符 18">
              <a:extLst>
                <a:ext uri="{FF2B5EF4-FFF2-40B4-BE49-F238E27FC236}">
                  <a16:creationId xmlns:a16="http://schemas.microsoft.com/office/drawing/2014/main" id="{F617C8F6-DCF9-A7DB-F148-61B0D3DC180C}"/>
                </a:ext>
              </a:extLst>
            </p:cNvPr>
            <p:cNvCxnSpPr>
              <a:stCxn id="34" idx="5"/>
              <a:endCxn id="36" idx="1"/>
            </p:cNvCxnSpPr>
            <p:nvPr/>
          </p:nvCxnSpPr>
          <p:spPr>
            <a:xfrm>
              <a:off x="12641" y="3344"/>
              <a:ext cx="1013" cy="1115"/>
            </a:xfrm>
            <a:prstGeom prst="straightConnector1">
              <a:avLst/>
            </a:prstGeom>
            <a:ln w="12700">
              <a:solidFill>
                <a:srgbClr val="B2B2B2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文本框 39">
            <a:extLst>
              <a:ext uri="{FF2B5EF4-FFF2-40B4-BE49-F238E27FC236}">
                <a16:creationId xmlns:a16="http://schemas.microsoft.com/office/drawing/2014/main" id="{CAF93B99-42EB-E8E7-CDF3-1F9AAB879437}"/>
              </a:ext>
            </a:extLst>
          </p:cNvPr>
          <p:cNvSpPr txBox="1"/>
          <p:nvPr/>
        </p:nvSpPr>
        <p:spPr>
          <a:xfrm>
            <a:off x="5093996" y="4253897"/>
            <a:ext cx="14655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>
                <a:solidFill>
                  <a:srgbClr val="FF0000"/>
                </a:solidFill>
                <a:sym typeface="+mn-ea"/>
              </a:rPr>
              <a:t>Z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是混淆变量</a:t>
            </a:r>
            <a:endParaRPr lang="zh-CN" altLang="en-US"/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78829FC5-BB39-8809-A9CD-E0FA8D605364}"/>
              </a:ext>
            </a:extLst>
          </p:cNvPr>
          <p:cNvSpPr txBox="1"/>
          <p:nvPr/>
        </p:nvSpPr>
        <p:spPr>
          <a:xfrm>
            <a:off x="4659324" y="4630929"/>
            <a:ext cx="39360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sym typeface="+mn-ea"/>
              </a:rPr>
              <a:t>Confounding Variables</a:t>
            </a:r>
            <a:endParaRPr lang="zh-CN" altLang="en-US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4EE97E45-A146-BC51-A1FF-63D700190590}"/>
                  </a:ext>
                </a:extLst>
              </p:cNvPr>
              <p:cNvSpPr txBox="1"/>
              <p:nvPr/>
            </p:nvSpPr>
            <p:spPr>
              <a:xfrm>
                <a:off x="4703850" y="5599752"/>
                <a:ext cx="224587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kumimoji="1"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kumimoji="1"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kumimoji="1"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𝑑𝑜</m:t>
                      </m:r>
                      <m:d>
                        <m:dPr>
                          <m:ctrlPr>
                            <a:rPr kumimoji="1"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kumimoji="1"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kumimoji="1"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r>
                        <a:rPr kumimoji="1"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r>
                        <a:rPr kumimoji="1"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𝑌</m:t>
                      </m:r>
                      <m:r>
                        <a:rPr kumimoji="1"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r>
                        <a:rPr kumimoji="1"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r>
                        <a:rPr kumimoji="1"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4EE97E45-A146-BC51-A1FF-63D7001905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3850" y="5599752"/>
                <a:ext cx="2245871" cy="276999"/>
              </a:xfrm>
              <a:prstGeom prst="rect">
                <a:avLst/>
              </a:prstGeom>
              <a:blipFill>
                <a:blip r:embed="rId7"/>
                <a:stretch>
                  <a:fillRect l="-1685" t="-4545" r="-2809" b="-363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20A648C1-8A0F-E393-ADF2-E669E3D1BE72}"/>
                  </a:ext>
                </a:extLst>
              </p:cNvPr>
              <p:cNvSpPr txBox="1"/>
              <p:nvPr/>
            </p:nvSpPr>
            <p:spPr>
              <a:xfrm>
                <a:off x="4633339" y="2757805"/>
                <a:ext cx="224587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e>
                          <m: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𝑑𝑜</m:t>
                          </m:r>
                          <m:d>
                            <m:dPr>
                              <m:ctrlP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</m:d>
                      <m:r>
                        <a:rPr kumimoji="1"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r>
                        <a:rPr kumimoji="1"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𝑌</m:t>
                      </m:r>
                      <m:r>
                        <a:rPr kumimoji="1"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r>
                        <a:rPr kumimoji="1"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r>
                        <a:rPr kumimoji="1"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20A648C1-8A0F-E393-ADF2-E669E3D1BE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3339" y="2757805"/>
                <a:ext cx="2245871" cy="276999"/>
              </a:xfrm>
              <a:prstGeom prst="rect">
                <a:avLst/>
              </a:prstGeom>
              <a:blipFill>
                <a:blip r:embed="rId8"/>
                <a:stretch>
                  <a:fillRect l="-1685" r="-3371" b="-291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图片 10">
            <a:extLst>
              <a:ext uri="{FF2B5EF4-FFF2-40B4-BE49-F238E27FC236}">
                <a16:creationId xmlns:a16="http://schemas.microsoft.com/office/drawing/2014/main" id="{E1619C18-3654-8073-6F9F-0C47586C66F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7605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105304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Intervention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and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Do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20CD1C65-A430-DDC3-769C-402C48470D5D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3" name="Picture 4" descr="causal graphs – Jean Golding Institute Blog">
            <a:extLst>
              <a:ext uri="{FF2B5EF4-FFF2-40B4-BE49-F238E27FC236}">
                <a16:creationId xmlns:a16="http://schemas.microsoft.com/office/drawing/2014/main" id="{6FA842E9-6147-615A-5FC5-B626350134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2131" y="1452388"/>
            <a:ext cx="5538174" cy="3119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内容占位符 2">
            <a:extLst>
              <a:ext uri="{FF2B5EF4-FFF2-40B4-BE49-F238E27FC236}">
                <a16:creationId xmlns:a16="http://schemas.microsoft.com/office/drawing/2014/main" id="{B43E84B2-81CB-B186-D145-782134093E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1047" y="1452388"/>
            <a:ext cx="6614153" cy="4479925"/>
          </a:xfrm>
        </p:spPr>
        <p:txBody>
          <a:bodyPr/>
          <a:lstStyle/>
          <a:p>
            <a:pPr fontAlgn="auto">
              <a:lnSpc>
                <a:spcPct val="120000"/>
              </a:lnSpc>
            </a:pPr>
            <a:r>
              <a:rPr lang="en-US" dirty="0">
                <a:sym typeface="+mn-ea"/>
              </a:rPr>
              <a:t>P(Y=</a:t>
            </a:r>
            <a:r>
              <a:rPr lang="en-US" dirty="0" err="1">
                <a:sym typeface="+mn-ea"/>
              </a:rPr>
              <a:t>y|X</a:t>
            </a:r>
            <a:r>
              <a:rPr lang="en-US" dirty="0">
                <a:sym typeface="+mn-ea"/>
              </a:rPr>
              <a:t>=x) vs. P(Y=</a:t>
            </a:r>
            <a:r>
              <a:rPr lang="en-US" dirty="0" err="1">
                <a:sym typeface="+mn-ea"/>
              </a:rPr>
              <a:t>y|do</a:t>
            </a:r>
            <a:r>
              <a:rPr lang="en-US" dirty="0">
                <a:sym typeface="+mn-ea"/>
              </a:rPr>
              <a:t>(X)=x)</a:t>
            </a:r>
          </a:p>
          <a:p>
            <a:pPr lvl="1" fontAlgn="auto">
              <a:lnSpc>
                <a:spcPct val="120000"/>
              </a:lnSpc>
            </a:pPr>
            <a:endParaRPr lang="en-US" sz="2000" dirty="0"/>
          </a:p>
          <a:p>
            <a:pPr lvl="1" fontAlgn="auto">
              <a:lnSpc>
                <a:spcPct val="120000"/>
              </a:lnSpc>
            </a:pPr>
            <a:r>
              <a:rPr lang="en-US" sz="2000" dirty="0"/>
              <a:t>P(Y=</a:t>
            </a:r>
            <a:r>
              <a:rPr lang="en-US" sz="2000" dirty="0" err="1"/>
              <a:t>y|X</a:t>
            </a:r>
            <a:r>
              <a:rPr lang="en-US" sz="2000" dirty="0"/>
              <a:t>=x)</a:t>
            </a:r>
            <a:r>
              <a:rPr lang="zh-CN" altLang="en-US" sz="2000" dirty="0"/>
              <a:t>：只统计满足</a:t>
            </a:r>
            <a:r>
              <a:rPr lang="en-US" altLang="zh-CN" sz="2000" dirty="0"/>
              <a:t>X=x</a:t>
            </a:r>
            <a:r>
              <a:rPr lang="zh-CN" altLang="en-US" sz="2000" dirty="0"/>
              <a:t>条件的样本</a:t>
            </a:r>
          </a:p>
          <a:p>
            <a:pPr lvl="1" fontAlgn="auto">
              <a:lnSpc>
                <a:spcPct val="120000"/>
              </a:lnSpc>
            </a:pPr>
            <a:endParaRPr lang="en-US" altLang="zh-CN" sz="2000" dirty="0"/>
          </a:p>
          <a:p>
            <a:pPr lvl="1" fontAlgn="auto">
              <a:lnSpc>
                <a:spcPct val="120000"/>
              </a:lnSpc>
            </a:pPr>
            <a:r>
              <a:rPr lang="en-US" altLang="zh-CN" sz="2000" dirty="0"/>
              <a:t>P(Y=</a:t>
            </a:r>
            <a:r>
              <a:rPr lang="en-US" altLang="zh-CN" sz="2000" dirty="0" err="1"/>
              <a:t>y|do</a:t>
            </a:r>
            <a:r>
              <a:rPr lang="en-US" altLang="zh-CN" sz="2000" dirty="0"/>
              <a:t>(X)=x)</a:t>
            </a:r>
            <a:r>
              <a:rPr lang="zh-CN" altLang="en-US" sz="2000" dirty="0"/>
              <a:t>：针对全部样本，但是让</a:t>
            </a:r>
            <a:r>
              <a:rPr lang="en-US" altLang="zh-CN" sz="2000" dirty="0"/>
              <a:t>X=x</a:t>
            </a:r>
          </a:p>
          <a:p>
            <a:pPr lvl="1" fontAlgn="auto">
              <a:lnSpc>
                <a:spcPct val="120000"/>
              </a:lnSpc>
            </a:pPr>
            <a:endParaRPr lang="en-US" altLang="zh-CN" sz="2000" dirty="0"/>
          </a:p>
          <a:p>
            <a:pPr lvl="0" fontAlgn="auto">
              <a:lnSpc>
                <a:spcPct val="120000"/>
              </a:lnSpc>
            </a:pPr>
            <a:r>
              <a:rPr lang="en-US" altLang="zh-CN" sz="2330" dirty="0"/>
              <a:t>do(X=x)</a:t>
            </a:r>
            <a:r>
              <a:rPr lang="zh-CN" altLang="en-US" sz="2330" dirty="0"/>
              <a:t>意味着对</a:t>
            </a:r>
            <a:r>
              <a:rPr lang="en-US" altLang="zh-CN" sz="2330" dirty="0"/>
              <a:t>X</a:t>
            </a:r>
            <a:r>
              <a:rPr lang="zh-CN" altLang="en-US" sz="2330" dirty="0"/>
              <a:t>的后门路径上的变量</a:t>
            </a:r>
            <a:r>
              <a:rPr lang="en-US" altLang="zh-CN" sz="2330" dirty="0"/>
              <a:t>(Z)</a:t>
            </a:r>
            <a:r>
              <a:rPr lang="zh-CN" altLang="en-US" sz="2330" dirty="0"/>
              <a:t>实施控制</a:t>
            </a:r>
          </a:p>
          <a:p>
            <a:pPr lvl="1" fontAlgn="auto">
              <a:lnSpc>
                <a:spcPct val="120000"/>
              </a:lnSpc>
            </a:pPr>
            <a:r>
              <a:rPr lang="zh-CN" altLang="en-US" sz="1995" dirty="0"/>
              <a:t>右图：即控制变量</a:t>
            </a:r>
            <a:r>
              <a:rPr lang="en-US" altLang="zh-CN" sz="1995" dirty="0"/>
              <a:t>Z</a:t>
            </a:r>
            <a:r>
              <a:rPr lang="zh-CN" altLang="en-US" sz="1995" dirty="0"/>
              <a:t>即可实现</a:t>
            </a:r>
            <a:r>
              <a:rPr lang="en-US" altLang="zh-CN" sz="1995" dirty="0">
                <a:sym typeface="+mn-ea"/>
              </a:rPr>
              <a:t>do(X)</a:t>
            </a:r>
            <a:endParaRPr lang="zh-CN" altLang="en-US" sz="1995" dirty="0"/>
          </a:p>
          <a:p>
            <a:pPr lvl="1" fontAlgn="auto">
              <a:lnSpc>
                <a:spcPct val="120000"/>
              </a:lnSpc>
            </a:pPr>
            <a:r>
              <a:rPr lang="zh-CN" altLang="en-US" sz="1995" dirty="0"/>
              <a:t>文献中，</a:t>
            </a:r>
            <a:r>
              <a:rPr lang="en-US" altLang="zh-CN" sz="1995" dirty="0">
                <a:sym typeface="+mn-ea"/>
              </a:rPr>
              <a:t>adjust Z / </a:t>
            </a:r>
            <a:r>
              <a:rPr lang="en-US" altLang="zh-CN" sz="1995" dirty="0"/>
              <a:t>control Z / given Z，</a:t>
            </a:r>
            <a:r>
              <a:rPr lang="zh-CN" altLang="en-US" sz="1995" dirty="0"/>
              <a:t>是同一个意思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63C4240-D98A-B100-842D-275E82EA9A2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1536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11166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Why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Causality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内容占位符 8">
            <a:extLst>
              <a:ext uri="{FF2B5EF4-FFF2-40B4-BE49-F238E27FC236}">
                <a16:creationId xmlns:a16="http://schemas.microsoft.com/office/drawing/2014/main" id="{4E95DF41-0B1B-05B6-4335-789DB92AC1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424270" y="2542181"/>
            <a:ext cx="2023945" cy="1450758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CE02A820-1163-7A0F-A6EB-D7B595AC5D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1696" y="2334941"/>
            <a:ext cx="2722857" cy="1812402"/>
          </a:xfrm>
          <a:prstGeom prst="rect">
            <a:avLst/>
          </a:prstGeom>
        </p:spPr>
      </p:pic>
      <p:pic>
        <p:nvPicPr>
          <p:cNvPr id="14" name="Picture 1" descr="480x319_116f057a183">
            <a:extLst>
              <a:ext uri="{FF2B5EF4-FFF2-40B4-BE49-F238E27FC236}">
                <a16:creationId xmlns:a16="http://schemas.microsoft.com/office/drawing/2014/main" id="{4C28531E-C48A-7161-DCA3-F3DA3643ED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064" r="8322" b="-1"/>
          <a:stretch/>
        </p:blipFill>
        <p:spPr bwMode="auto">
          <a:xfrm>
            <a:off x="1052546" y="2464276"/>
            <a:ext cx="1760220" cy="1483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FF423004-7645-C648-0B08-54261192BD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38034" y="2509863"/>
            <a:ext cx="1931140" cy="1450757"/>
          </a:xfrm>
          <a:prstGeom prst="rect">
            <a:avLst/>
          </a:prstGeom>
        </p:spPr>
      </p:pic>
      <p:cxnSp>
        <p:nvCxnSpPr>
          <p:cNvPr id="16" name="直线箭头连接符 15">
            <a:extLst>
              <a:ext uri="{FF2B5EF4-FFF2-40B4-BE49-F238E27FC236}">
                <a16:creationId xmlns:a16="http://schemas.microsoft.com/office/drawing/2014/main" id="{D2D10B80-2C64-9F40-BE4C-91E611518552}"/>
              </a:ext>
            </a:extLst>
          </p:cNvPr>
          <p:cNvCxnSpPr/>
          <p:nvPr/>
        </p:nvCxnSpPr>
        <p:spPr>
          <a:xfrm>
            <a:off x="2963388" y="3271429"/>
            <a:ext cx="3286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线箭头连接符 16">
            <a:extLst>
              <a:ext uri="{FF2B5EF4-FFF2-40B4-BE49-F238E27FC236}">
                <a16:creationId xmlns:a16="http://schemas.microsoft.com/office/drawing/2014/main" id="{DC45DCD2-BDF2-BE85-6D1B-FE77CCAC934C}"/>
              </a:ext>
            </a:extLst>
          </p:cNvPr>
          <p:cNvCxnSpPr/>
          <p:nvPr/>
        </p:nvCxnSpPr>
        <p:spPr>
          <a:xfrm>
            <a:off x="5594583" y="3267560"/>
            <a:ext cx="3286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线箭头连接符 17">
            <a:extLst>
              <a:ext uri="{FF2B5EF4-FFF2-40B4-BE49-F238E27FC236}">
                <a16:creationId xmlns:a16="http://schemas.microsoft.com/office/drawing/2014/main" id="{8D435B63-4EB5-4FCD-71CA-08E9D9FC0F40}"/>
              </a:ext>
            </a:extLst>
          </p:cNvPr>
          <p:cNvCxnSpPr/>
          <p:nvPr/>
        </p:nvCxnSpPr>
        <p:spPr>
          <a:xfrm>
            <a:off x="8075941" y="3267560"/>
            <a:ext cx="3286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线箭头连接符 18">
            <a:extLst>
              <a:ext uri="{FF2B5EF4-FFF2-40B4-BE49-F238E27FC236}">
                <a16:creationId xmlns:a16="http://schemas.microsoft.com/office/drawing/2014/main" id="{468CBB29-EE36-9B7A-F82D-F47F2F4D7C8A}"/>
              </a:ext>
            </a:extLst>
          </p:cNvPr>
          <p:cNvCxnSpPr/>
          <p:nvPr/>
        </p:nvCxnSpPr>
        <p:spPr>
          <a:xfrm>
            <a:off x="9603604" y="4333059"/>
            <a:ext cx="0" cy="55084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线箭头连接符 19">
            <a:extLst>
              <a:ext uri="{FF2B5EF4-FFF2-40B4-BE49-F238E27FC236}">
                <a16:creationId xmlns:a16="http://schemas.microsoft.com/office/drawing/2014/main" id="{D19DF8A6-6196-ADB8-2FD8-9189F97D7ECB}"/>
              </a:ext>
            </a:extLst>
          </p:cNvPr>
          <p:cNvCxnSpPr>
            <a:cxnSpLocks/>
          </p:cNvCxnSpPr>
          <p:nvPr/>
        </p:nvCxnSpPr>
        <p:spPr>
          <a:xfrm flipH="1">
            <a:off x="1932656" y="4883902"/>
            <a:ext cx="767094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线箭头连接符 20">
            <a:extLst>
              <a:ext uri="{FF2B5EF4-FFF2-40B4-BE49-F238E27FC236}">
                <a16:creationId xmlns:a16="http://schemas.microsoft.com/office/drawing/2014/main" id="{FB5A9679-F21F-90E0-8E84-2375C6A93CD9}"/>
              </a:ext>
            </a:extLst>
          </p:cNvPr>
          <p:cNvCxnSpPr>
            <a:cxnSpLocks/>
          </p:cNvCxnSpPr>
          <p:nvPr/>
        </p:nvCxnSpPr>
        <p:spPr>
          <a:xfrm flipV="1">
            <a:off x="1932656" y="4333059"/>
            <a:ext cx="0" cy="55084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ADB4D9C6-CD55-DD73-FC99-BE805DD4840A}"/>
              </a:ext>
            </a:extLst>
          </p:cNvPr>
          <p:cNvSpPr txBox="1"/>
          <p:nvPr/>
        </p:nvSpPr>
        <p:spPr>
          <a:xfrm>
            <a:off x="925646" y="1992942"/>
            <a:ext cx="2214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Complex</a:t>
            </a:r>
            <a:r>
              <a:rPr kumimoji="1" lang="zh-CN" altLang="en-US" dirty="0"/>
              <a:t> </a:t>
            </a:r>
            <a:r>
              <a:rPr kumimoji="1" lang="en-US" altLang="zh-CN" dirty="0"/>
              <a:t>System</a:t>
            </a:r>
            <a:endParaRPr kumimoji="1" lang="zh-CN" altLang="en-US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4C579813-35B7-E799-7F9A-B4E14FD49D49}"/>
              </a:ext>
            </a:extLst>
          </p:cNvPr>
          <p:cNvSpPr txBox="1"/>
          <p:nvPr/>
        </p:nvSpPr>
        <p:spPr>
          <a:xfrm>
            <a:off x="3286109" y="1992942"/>
            <a:ext cx="2722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Behavior (observations)</a:t>
            </a:r>
            <a:endParaRPr kumimoji="1" lang="zh-CN" altLang="en-US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1399790E-F7F2-1054-768A-EE5891A03860}"/>
              </a:ext>
            </a:extLst>
          </p:cNvPr>
          <p:cNvSpPr txBox="1"/>
          <p:nvPr/>
        </p:nvSpPr>
        <p:spPr>
          <a:xfrm>
            <a:off x="6408152" y="1979276"/>
            <a:ext cx="1408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AI systems</a:t>
            </a:r>
            <a:endParaRPr kumimoji="1" lang="zh-CN" altLang="en-US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7D1EDB20-5AFD-855F-4068-23E1EF089AA1}"/>
              </a:ext>
            </a:extLst>
          </p:cNvPr>
          <p:cNvSpPr txBox="1"/>
          <p:nvPr/>
        </p:nvSpPr>
        <p:spPr>
          <a:xfrm>
            <a:off x="9050364" y="1972561"/>
            <a:ext cx="1408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Models</a:t>
            </a:r>
            <a:endParaRPr kumimoji="1" lang="zh-CN" altLang="en-US" dirty="0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596114C0-580C-AD35-EA13-5E70591D9030}"/>
              </a:ext>
            </a:extLst>
          </p:cNvPr>
          <p:cNvSpPr txBox="1"/>
          <p:nvPr/>
        </p:nvSpPr>
        <p:spPr>
          <a:xfrm>
            <a:off x="4565994" y="4560736"/>
            <a:ext cx="25465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Prediction, Simulation,</a:t>
            </a:r>
            <a:r>
              <a:rPr kumimoji="1" lang="zh-CN" altLang="en-US" dirty="0"/>
              <a:t> </a:t>
            </a:r>
            <a:r>
              <a:rPr kumimoji="1" lang="en-US" altLang="zh-CN" dirty="0"/>
              <a:t>Optimization,</a:t>
            </a:r>
            <a:r>
              <a:rPr kumimoji="1" lang="zh-CN" altLang="en-US" dirty="0"/>
              <a:t> </a:t>
            </a:r>
            <a:r>
              <a:rPr kumimoji="1" lang="en-US" altLang="zh-CN" dirty="0"/>
              <a:t>Controls</a:t>
            </a:r>
            <a:endParaRPr kumimoji="1" lang="zh-CN" altLang="en-US" dirty="0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2164648F-BE35-234B-2028-708DFB966E0B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015A028-E609-93CB-7924-A506A7B8C63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8377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105304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What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Causal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Graph?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20CD1C65-A430-DDC3-769C-402C48470D5D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内容占位符 3">
            <a:extLst>
              <a:ext uri="{FF2B5EF4-FFF2-40B4-BE49-F238E27FC236}">
                <a16:creationId xmlns:a16="http://schemas.microsoft.com/office/drawing/2014/main" id="{90D10D66-025C-4EC4-D273-5D247A592C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25911" y="1404154"/>
            <a:ext cx="9749298" cy="2374997"/>
          </a:xfrm>
          <a:prstGeom prst="rect">
            <a:avLst/>
          </a:prstGeom>
        </p:spPr>
      </p:pic>
      <p:sp>
        <p:nvSpPr>
          <p:cNvPr id="4" name="椭圆 3">
            <a:extLst>
              <a:ext uri="{FF2B5EF4-FFF2-40B4-BE49-F238E27FC236}">
                <a16:creationId xmlns:a16="http://schemas.microsoft.com/office/drawing/2014/main" id="{84F93A77-5171-065C-6158-54AAE344C7A9}"/>
              </a:ext>
            </a:extLst>
          </p:cNvPr>
          <p:cNvSpPr/>
          <p:nvPr/>
        </p:nvSpPr>
        <p:spPr>
          <a:xfrm>
            <a:off x="2557831" y="3881878"/>
            <a:ext cx="1017686" cy="9218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Z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C28C003F-C0A9-74B8-874E-F8473858F3CA}"/>
              </a:ext>
            </a:extLst>
          </p:cNvPr>
          <p:cNvSpPr/>
          <p:nvPr/>
        </p:nvSpPr>
        <p:spPr>
          <a:xfrm>
            <a:off x="1380226" y="5020988"/>
            <a:ext cx="1017686" cy="9218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X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90221E11-9E16-1320-C338-8092CBFCD49A}"/>
              </a:ext>
            </a:extLst>
          </p:cNvPr>
          <p:cNvSpPr/>
          <p:nvPr/>
        </p:nvSpPr>
        <p:spPr>
          <a:xfrm>
            <a:off x="3735436" y="5020988"/>
            <a:ext cx="1017686" cy="9218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Y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cxnSp>
        <p:nvCxnSpPr>
          <p:cNvPr id="24" name="直线箭头连接符 23">
            <a:extLst>
              <a:ext uri="{FF2B5EF4-FFF2-40B4-BE49-F238E27FC236}">
                <a16:creationId xmlns:a16="http://schemas.microsoft.com/office/drawing/2014/main" id="{362CAC77-06DD-ABFB-8173-4011717CFFF4}"/>
              </a:ext>
            </a:extLst>
          </p:cNvPr>
          <p:cNvCxnSpPr>
            <a:cxnSpLocks/>
            <a:stCxn id="4" idx="3"/>
            <a:endCxn id="11" idx="7"/>
          </p:cNvCxnSpPr>
          <p:nvPr/>
        </p:nvCxnSpPr>
        <p:spPr>
          <a:xfrm flipH="1">
            <a:off x="2248875" y="4668754"/>
            <a:ext cx="457993" cy="4872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线箭头连接符 24">
            <a:extLst>
              <a:ext uri="{FF2B5EF4-FFF2-40B4-BE49-F238E27FC236}">
                <a16:creationId xmlns:a16="http://schemas.microsoft.com/office/drawing/2014/main" id="{738FBCA3-BDD5-BB98-E86E-CD98A76BD971}"/>
              </a:ext>
            </a:extLst>
          </p:cNvPr>
          <p:cNvCxnSpPr>
            <a:cxnSpLocks/>
            <a:stCxn id="4" idx="5"/>
            <a:endCxn id="12" idx="1"/>
          </p:cNvCxnSpPr>
          <p:nvPr/>
        </p:nvCxnSpPr>
        <p:spPr>
          <a:xfrm>
            <a:off x="3426480" y="4668754"/>
            <a:ext cx="457993" cy="4872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线箭头连接符 25">
            <a:extLst>
              <a:ext uri="{FF2B5EF4-FFF2-40B4-BE49-F238E27FC236}">
                <a16:creationId xmlns:a16="http://schemas.microsoft.com/office/drawing/2014/main" id="{E4000B8D-0EC6-0827-83A9-C7D8D7C4DD1C}"/>
              </a:ext>
            </a:extLst>
          </p:cNvPr>
          <p:cNvCxnSpPr>
            <a:cxnSpLocks/>
            <a:stCxn id="11" idx="6"/>
            <a:endCxn id="12" idx="2"/>
          </p:cNvCxnSpPr>
          <p:nvPr/>
        </p:nvCxnSpPr>
        <p:spPr>
          <a:xfrm>
            <a:off x="2397912" y="5481930"/>
            <a:ext cx="133752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右箭头 31">
            <a:extLst>
              <a:ext uri="{FF2B5EF4-FFF2-40B4-BE49-F238E27FC236}">
                <a16:creationId xmlns:a16="http://schemas.microsoft.com/office/drawing/2014/main" id="{2DE968A2-EDB5-8558-6817-7B618D65669D}"/>
              </a:ext>
            </a:extLst>
          </p:cNvPr>
          <p:cNvSpPr/>
          <p:nvPr/>
        </p:nvSpPr>
        <p:spPr>
          <a:xfrm>
            <a:off x="5682846" y="4767627"/>
            <a:ext cx="435429" cy="2894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7" name="椭圆 46">
            <a:extLst>
              <a:ext uri="{FF2B5EF4-FFF2-40B4-BE49-F238E27FC236}">
                <a16:creationId xmlns:a16="http://schemas.microsoft.com/office/drawing/2014/main" id="{3E3C1FAD-7DBE-645B-ECC5-4F216506B573}"/>
              </a:ext>
            </a:extLst>
          </p:cNvPr>
          <p:cNvSpPr/>
          <p:nvPr/>
        </p:nvSpPr>
        <p:spPr>
          <a:xfrm>
            <a:off x="8201172" y="3881878"/>
            <a:ext cx="1017686" cy="9218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Z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48" name="椭圆 47">
            <a:extLst>
              <a:ext uri="{FF2B5EF4-FFF2-40B4-BE49-F238E27FC236}">
                <a16:creationId xmlns:a16="http://schemas.microsoft.com/office/drawing/2014/main" id="{7A80961D-8064-2540-DE80-D4248CF6D4DC}"/>
              </a:ext>
            </a:extLst>
          </p:cNvPr>
          <p:cNvSpPr/>
          <p:nvPr/>
        </p:nvSpPr>
        <p:spPr>
          <a:xfrm>
            <a:off x="7023567" y="5020988"/>
            <a:ext cx="1017686" cy="9218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X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49" name="椭圆 48">
            <a:extLst>
              <a:ext uri="{FF2B5EF4-FFF2-40B4-BE49-F238E27FC236}">
                <a16:creationId xmlns:a16="http://schemas.microsoft.com/office/drawing/2014/main" id="{D66779C8-A6E2-641C-C56A-0C1B36C23B71}"/>
              </a:ext>
            </a:extLst>
          </p:cNvPr>
          <p:cNvSpPr/>
          <p:nvPr/>
        </p:nvSpPr>
        <p:spPr>
          <a:xfrm>
            <a:off x="9378777" y="5020988"/>
            <a:ext cx="1017686" cy="9218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Y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cxnSp>
        <p:nvCxnSpPr>
          <p:cNvPr id="51" name="直线箭头连接符 50">
            <a:extLst>
              <a:ext uri="{FF2B5EF4-FFF2-40B4-BE49-F238E27FC236}">
                <a16:creationId xmlns:a16="http://schemas.microsoft.com/office/drawing/2014/main" id="{6FF3D022-4B8F-0828-2672-4E4EE14A106B}"/>
              </a:ext>
            </a:extLst>
          </p:cNvPr>
          <p:cNvCxnSpPr>
            <a:cxnSpLocks/>
            <a:stCxn id="47" idx="5"/>
            <a:endCxn id="49" idx="1"/>
          </p:cNvCxnSpPr>
          <p:nvPr/>
        </p:nvCxnSpPr>
        <p:spPr>
          <a:xfrm>
            <a:off x="9069821" y="4668754"/>
            <a:ext cx="457993" cy="4872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线箭头连接符 51">
            <a:extLst>
              <a:ext uri="{FF2B5EF4-FFF2-40B4-BE49-F238E27FC236}">
                <a16:creationId xmlns:a16="http://schemas.microsoft.com/office/drawing/2014/main" id="{C58087A7-00DC-2462-CE0F-8FAF16623ACF}"/>
              </a:ext>
            </a:extLst>
          </p:cNvPr>
          <p:cNvCxnSpPr>
            <a:cxnSpLocks/>
            <a:stCxn id="48" idx="6"/>
            <a:endCxn id="49" idx="2"/>
          </p:cNvCxnSpPr>
          <p:nvPr/>
        </p:nvCxnSpPr>
        <p:spPr>
          <a:xfrm>
            <a:off x="8041253" y="5481930"/>
            <a:ext cx="133752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>
            <a:extLst>
              <a:ext uri="{FF2B5EF4-FFF2-40B4-BE49-F238E27FC236}">
                <a16:creationId xmlns:a16="http://schemas.microsoft.com/office/drawing/2014/main" id="{A09DFB34-2969-088B-AE8C-183D046B356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3379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105304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Where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Causal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Graph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From?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20CD1C65-A430-DDC3-769C-402C48470D5D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内容占位符 2">
            <a:extLst>
              <a:ext uri="{FF2B5EF4-FFF2-40B4-BE49-F238E27FC236}">
                <a16:creationId xmlns:a16="http://schemas.microsoft.com/office/drawing/2014/main" id="{955F294C-2D28-C31A-7BAB-89AF1207ED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2096" y="1666071"/>
            <a:ext cx="9077074" cy="4351338"/>
          </a:xfrm>
        </p:spPr>
        <p:txBody>
          <a:bodyPr/>
          <a:lstStyle/>
          <a:p>
            <a:r>
              <a:rPr lang="zh-CN" altLang="en-US" dirty="0"/>
              <a:t>常识</a:t>
            </a:r>
          </a:p>
          <a:p>
            <a:pPr lvl="1"/>
            <a:r>
              <a:rPr lang="zh-CN" altLang="en-US" dirty="0"/>
              <a:t>下雨地会湿</a:t>
            </a:r>
          </a:p>
          <a:p>
            <a:pPr lvl="1"/>
            <a:r>
              <a:rPr lang="zh-CN" altLang="en-US" dirty="0"/>
              <a:t>受教育程度影响收入</a:t>
            </a:r>
          </a:p>
          <a:p>
            <a:pPr lvl="1"/>
            <a:r>
              <a:rPr lang="zh-CN" altLang="en-US" dirty="0"/>
              <a:t>温室气体排放导致全球变暖</a:t>
            </a:r>
          </a:p>
          <a:p>
            <a:endParaRPr lang="zh-CN" altLang="en-US" dirty="0"/>
          </a:p>
          <a:p>
            <a:r>
              <a:rPr lang="zh-CN" altLang="en-US" dirty="0"/>
              <a:t>数据</a:t>
            </a:r>
          </a:p>
          <a:p>
            <a:pPr lvl="1"/>
            <a:r>
              <a:rPr lang="zh-CN" altLang="en-US" dirty="0"/>
              <a:t>因果发现：从数据中构建因果关系</a:t>
            </a:r>
          </a:p>
          <a:p>
            <a:pPr lvl="1"/>
            <a:r>
              <a:rPr lang="zh-CN" altLang="en-US" dirty="0"/>
              <a:t>因果推断：定量计算因果关系的方向及强弱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215F700-1BAA-4736-A055-76DE9A3CBBA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8269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105304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Path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and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Causal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Effect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20CD1C65-A430-DDC3-769C-402C48470D5D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内容占位符 10">
            <a:extLst>
              <a:ext uri="{FF2B5EF4-FFF2-40B4-BE49-F238E27FC236}">
                <a16:creationId xmlns:a16="http://schemas.microsoft.com/office/drawing/2014/main" id="{9D139B20-6B06-BCCC-56F4-2AB22FDF4D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5912" y="1642682"/>
            <a:ext cx="6185868" cy="845705"/>
          </a:xfrm>
        </p:spPr>
        <p:txBody>
          <a:bodyPr/>
          <a:lstStyle/>
          <a:p>
            <a:r>
              <a:rPr lang="en-US" altLang="zh-CN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calculate</a:t>
            </a:r>
            <a:r>
              <a:rPr lang="zh-CN" altLang="en-US" dirty="0"/>
              <a:t> </a:t>
            </a:r>
            <a:r>
              <a:rPr lang="en-US" altLang="zh-CN" dirty="0"/>
              <a:t>causal</a:t>
            </a:r>
            <a:r>
              <a:rPr lang="zh-CN" altLang="en-US" dirty="0"/>
              <a:t> </a:t>
            </a:r>
            <a:r>
              <a:rPr lang="en-US" altLang="zh-CN" dirty="0"/>
              <a:t>effect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each</a:t>
            </a:r>
            <a:r>
              <a:rPr lang="zh-CN" altLang="en-US" dirty="0"/>
              <a:t> </a:t>
            </a:r>
            <a:r>
              <a:rPr lang="en-US" altLang="zh-CN" dirty="0"/>
              <a:t>node</a:t>
            </a:r>
            <a:r>
              <a:rPr lang="zh-CN" altLang="en-US" dirty="0"/>
              <a:t> </a:t>
            </a:r>
            <a:r>
              <a:rPr lang="en-US" altLang="zh-CN" dirty="0"/>
              <a:t>pair?</a:t>
            </a:r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B21613FB-C9B9-6226-2D18-3E875920E78C}"/>
              </a:ext>
            </a:extLst>
          </p:cNvPr>
          <p:cNvSpPr txBox="1"/>
          <p:nvPr/>
        </p:nvSpPr>
        <p:spPr>
          <a:xfrm>
            <a:off x="724829" y="3281502"/>
            <a:ext cx="6409426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fontAlgn="auto">
              <a:lnSpc>
                <a:spcPct val="120000"/>
              </a:lnSpc>
            </a:pPr>
            <a:r>
              <a:rPr lang="en-US" altLang="zh-CN" dirty="0"/>
              <a:t>A</a:t>
            </a:r>
            <a:r>
              <a:rPr lang="zh-CN" altLang="en-US" dirty="0"/>
              <a:t>到</a:t>
            </a:r>
            <a:r>
              <a:rPr lang="en-US" altLang="zh-CN" dirty="0"/>
              <a:t>D</a:t>
            </a:r>
            <a:r>
              <a:rPr lang="zh-CN" altLang="en-US" dirty="0"/>
              <a:t>的路径：</a:t>
            </a:r>
          </a:p>
          <a:p>
            <a:pPr lvl="2">
              <a:lnSpc>
                <a:spcPct val="120000"/>
              </a:lnSpc>
            </a:pPr>
            <a:r>
              <a:rPr lang="en-US" altLang="zh-CN" sz="2000" dirty="0"/>
              <a:t>A -&gt; D</a:t>
            </a:r>
            <a:r>
              <a:rPr lang="zh-CN" altLang="en-US" sz="2000" dirty="0"/>
              <a:t>：</a:t>
            </a:r>
            <a:r>
              <a:rPr lang="zh-CN" altLang="en-US" b="1" dirty="0">
                <a:solidFill>
                  <a:srgbClr val="FF0000"/>
                </a:solidFill>
                <a:sym typeface="+mn-ea"/>
              </a:rPr>
              <a:t>因果效应</a:t>
            </a:r>
            <a:r>
              <a:rPr lang="en-US" altLang="zh-CN" b="1" dirty="0">
                <a:solidFill>
                  <a:srgbClr val="FF0000"/>
                </a:solidFill>
                <a:sym typeface="+mn-ea"/>
              </a:rPr>
              <a:t>(Effect)</a:t>
            </a:r>
            <a:endParaRPr lang="en-US" altLang="zh-CN" sz="2000" dirty="0">
              <a:sym typeface="+mn-ea"/>
            </a:endParaRPr>
          </a:p>
          <a:p>
            <a:pPr lvl="2" fontAlgn="auto">
              <a:lnSpc>
                <a:spcPct val="120000"/>
              </a:lnSpc>
            </a:pPr>
            <a:endParaRPr lang="zh-CN" altLang="en-US" sz="2000" dirty="0"/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D9A28654-1916-9B8F-818E-8E12AA2B52B5}"/>
              </a:ext>
            </a:extLst>
          </p:cNvPr>
          <p:cNvSpPr/>
          <p:nvPr/>
        </p:nvSpPr>
        <p:spPr>
          <a:xfrm>
            <a:off x="9037842" y="1782070"/>
            <a:ext cx="566928" cy="5669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A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5A232390-80BA-335C-ADF0-AEB58EF65548}"/>
              </a:ext>
            </a:extLst>
          </p:cNvPr>
          <p:cNvSpPr/>
          <p:nvPr/>
        </p:nvSpPr>
        <p:spPr>
          <a:xfrm>
            <a:off x="7755179" y="3145536"/>
            <a:ext cx="566928" cy="5669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B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C3732D91-5A6C-7A4C-CE38-593BE1E93EAD}"/>
              </a:ext>
            </a:extLst>
          </p:cNvPr>
          <p:cNvSpPr/>
          <p:nvPr/>
        </p:nvSpPr>
        <p:spPr>
          <a:xfrm>
            <a:off x="10265869" y="3145536"/>
            <a:ext cx="566928" cy="5669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C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1D15B14D-935F-2688-5800-C9ED4522AE0A}"/>
              </a:ext>
            </a:extLst>
          </p:cNvPr>
          <p:cNvSpPr/>
          <p:nvPr/>
        </p:nvSpPr>
        <p:spPr>
          <a:xfrm>
            <a:off x="8322107" y="4806107"/>
            <a:ext cx="566928" cy="5669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D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9839CC33-A95E-133D-3AD9-13F44F93EDB1}"/>
              </a:ext>
            </a:extLst>
          </p:cNvPr>
          <p:cNvSpPr/>
          <p:nvPr/>
        </p:nvSpPr>
        <p:spPr>
          <a:xfrm>
            <a:off x="9839174" y="4776261"/>
            <a:ext cx="566928" cy="5669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E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cxnSp>
        <p:nvCxnSpPr>
          <p:cNvPr id="27" name="直线箭头连接符 26">
            <a:extLst>
              <a:ext uri="{FF2B5EF4-FFF2-40B4-BE49-F238E27FC236}">
                <a16:creationId xmlns:a16="http://schemas.microsoft.com/office/drawing/2014/main" id="{293FC8C7-E1A4-0F32-ABC9-2950DACF712D}"/>
              </a:ext>
            </a:extLst>
          </p:cNvPr>
          <p:cNvCxnSpPr>
            <a:stCxn id="21" idx="4"/>
            <a:endCxn id="24" idx="0"/>
          </p:cNvCxnSpPr>
          <p:nvPr/>
        </p:nvCxnSpPr>
        <p:spPr>
          <a:xfrm flipH="1">
            <a:off x="8605571" y="2348998"/>
            <a:ext cx="715735" cy="24571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线箭头连接符 27">
            <a:extLst>
              <a:ext uri="{FF2B5EF4-FFF2-40B4-BE49-F238E27FC236}">
                <a16:creationId xmlns:a16="http://schemas.microsoft.com/office/drawing/2014/main" id="{EE606016-AE6B-B509-B263-0C46F35F3FC4}"/>
              </a:ext>
            </a:extLst>
          </p:cNvPr>
          <p:cNvCxnSpPr>
            <a:cxnSpLocks/>
            <a:stCxn id="21" idx="5"/>
            <a:endCxn id="23" idx="1"/>
          </p:cNvCxnSpPr>
          <p:nvPr/>
        </p:nvCxnSpPr>
        <p:spPr>
          <a:xfrm>
            <a:off x="9521745" y="2265973"/>
            <a:ext cx="827149" cy="9625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线箭头连接符 30">
            <a:extLst>
              <a:ext uri="{FF2B5EF4-FFF2-40B4-BE49-F238E27FC236}">
                <a16:creationId xmlns:a16="http://schemas.microsoft.com/office/drawing/2014/main" id="{61470D78-C656-6EE2-3FAD-32E6B971B9C5}"/>
              </a:ext>
            </a:extLst>
          </p:cNvPr>
          <p:cNvCxnSpPr>
            <a:cxnSpLocks/>
            <a:stCxn id="22" idx="6"/>
            <a:endCxn id="23" idx="2"/>
          </p:cNvCxnSpPr>
          <p:nvPr/>
        </p:nvCxnSpPr>
        <p:spPr>
          <a:xfrm>
            <a:off x="8322107" y="3429000"/>
            <a:ext cx="194376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线箭头连接符 33">
            <a:extLst>
              <a:ext uri="{FF2B5EF4-FFF2-40B4-BE49-F238E27FC236}">
                <a16:creationId xmlns:a16="http://schemas.microsoft.com/office/drawing/2014/main" id="{6F757C29-5064-AA84-7BBF-A2C65B5ACA1D}"/>
              </a:ext>
            </a:extLst>
          </p:cNvPr>
          <p:cNvCxnSpPr>
            <a:cxnSpLocks/>
            <a:stCxn id="23" idx="4"/>
            <a:endCxn id="25" idx="0"/>
          </p:cNvCxnSpPr>
          <p:nvPr/>
        </p:nvCxnSpPr>
        <p:spPr>
          <a:xfrm flipH="1">
            <a:off x="10122638" y="3712464"/>
            <a:ext cx="426695" cy="10637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线箭头连接符 37">
            <a:extLst>
              <a:ext uri="{FF2B5EF4-FFF2-40B4-BE49-F238E27FC236}">
                <a16:creationId xmlns:a16="http://schemas.microsoft.com/office/drawing/2014/main" id="{583406F9-4CD0-AF7F-91F0-5ADDBDB5CDA5}"/>
              </a:ext>
            </a:extLst>
          </p:cNvPr>
          <p:cNvCxnSpPr>
            <a:cxnSpLocks/>
            <a:stCxn id="22" idx="5"/>
            <a:endCxn id="25" idx="1"/>
          </p:cNvCxnSpPr>
          <p:nvPr/>
        </p:nvCxnSpPr>
        <p:spPr>
          <a:xfrm>
            <a:off x="8239082" y="3629439"/>
            <a:ext cx="1683117" cy="12298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>
            <a:extLst>
              <a:ext uri="{FF2B5EF4-FFF2-40B4-BE49-F238E27FC236}">
                <a16:creationId xmlns:a16="http://schemas.microsoft.com/office/drawing/2014/main" id="{CB66A2FA-7857-570E-2769-B6945B4A58B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1849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105304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Path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and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Causal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Effect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20CD1C65-A430-DDC3-769C-402C48470D5D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内容占位符 10">
            <a:extLst>
              <a:ext uri="{FF2B5EF4-FFF2-40B4-BE49-F238E27FC236}">
                <a16:creationId xmlns:a16="http://schemas.microsoft.com/office/drawing/2014/main" id="{9D139B20-6B06-BCCC-56F4-2AB22FDF4D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5912" y="1642682"/>
            <a:ext cx="6185868" cy="845705"/>
          </a:xfrm>
        </p:spPr>
        <p:txBody>
          <a:bodyPr/>
          <a:lstStyle/>
          <a:p>
            <a:r>
              <a:rPr lang="en-US" altLang="zh-CN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calculate</a:t>
            </a:r>
            <a:r>
              <a:rPr lang="zh-CN" altLang="en-US" dirty="0"/>
              <a:t> </a:t>
            </a:r>
            <a:r>
              <a:rPr lang="en-US" altLang="zh-CN" dirty="0"/>
              <a:t>causal</a:t>
            </a:r>
            <a:r>
              <a:rPr lang="zh-CN" altLang="en-US" dirty="0"/>
              <a:t> </a:t>
            </a:r>
            <a:r>
              <a:rPr lang="en-US" altLang="zh-CN" dirty="0"/>
              <a:t>effect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each</a:t>
            </a:r>
            <a:r>
              <a:rPr lang="zh-CN" altLang="en-US" dirty="0"/>
              <a:t> </a:t>
            </a:r>
            <a:r>
              <a:rPr lang="en-US" altLang="zh-CN" dirty="0"/>
              <a:t>node</a:t>
            </a:r>
            <a:r>
              <a:rPr lang="zh-CN" altLang="en-US" dirty="0"/>
              <a:t> </a:t>
            </a:r>
            <a:r>
              <a:rPr lang="en-US" altLang="zh-CN" dirty="0"/>
              <a:t>pair?</a:t>
            </a:r>
            <a:endParaRPr lang="zh-CN" altLang="en-US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CC39FD21-6C3F-A6E0-2B3E-2EDA93547279}"/>
              </a:ext>
            </a:extLst>
          </p:cNvPr>
          <p:cNvSpPr txBox="1"/>
          <p:nvPr/>
        </p:nvSpPr>
        <p:spPr>
          <a:xfrm>
            <a:off x="635619" y="3281502"/>
            <a:ext cx="6409426" cy="11337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fontAlgn="auto">
              <a:lnSpc>
                <a:spcPct val="120000"/>
              </a:lnSpc>
            </a:pPr>
            <a:r>
              <a:rPr lang="en-US" altLang="zh-CN" dirty="0">
                <a:sym typeface="+mn-ea"/>
              </a:rPr>
              <a:t>B</a:t>
            </a:r>
            <a:r>
              <a:rPr lang="zh-CN" altLang="en-US" dirty="0">
                <a:sym typeface="+mn-ea"/>
              </a:rPr>
              <a:t>到</a:t>
            </a:r>
            <a:r>
              <a:rPr lang="en-US" altLang="zh-CN" dirty="0">
                <a:sym typeface="+mn-ea"/>
              </a:rPr>
              <a:t>E</a:t>
            </a:r>
            <a:r>
              <a:rPr lang="zh-CN" altLang="en-US" dirty="0">
                <a:sym typeface="+mn-ea"/>
              </a:rPr>
              <a:t>的路径：</a:t>
            </a:r>
          </a:p>
          <a:p>
            <a:pPr lvl="2" fontAlgn="auto">
              <a:lnSpc>
                <a:spcPct val="120000"/>
              </a:lnSpc>
            </a:pPr>
            <a:r>
              <a:rPr lang="en-US" altLang="zh-CN" sz="2000" dirty="0">
                <a:sym typeface="+mn-ea"/>
              </a:rPr>
              <a:t>B -&gt; E</a:t>
            </a:r>
            <a:r>
              <a:rPr lang="zh-CN" altLang="en-US" sz="2000" dirty="0">
                <a:sym typeface="+mn-ea"/>
              </a:rPr>
              <a:t>：</a:t>
            </a:r>
            <a:r>
              <a:rPr lang="en-US" altLang="zh-CN" sz="2000" dirty="0">
                <a:sym typeface="+mn-ea"/>
              </a:rPr>
              <a:t>        </a:t>
            </a:r>
            <a:r>
              <a:rPr lang="zh-CN" altLang="en-US" sz="2000" dirty="0">
                <a:solidFill>
                  <a:srgbClr val="FF0000"/>
                </a:solidFill>
                <a:sym typeface="+mn-ea"/>
              </a:rPr>
              <a:t>直接因果效应</a:t>
            </a:r>
            <a:r>
              <a:rPr lang="en-US" altLang="zh-CN" sz="2000" dirty="0">
                <a:solidFill>
                  <a:srgbClr val="FF0000"/>
                </a:solidFill>
                <a:sym typeface="+mn-ea"/>
              </a:rPr>
              <a:t>(DE)</a:t>
            </a:r>
          </a:p>
          <a:p>
            <a:pPr lvl="2" fontAlgn="auto">
              <a:lnSpc>
                <a:spcPct val="120000"/>
              </a:lnSpc>
            </a:pPr>
            <a:r>
              <a:rPr lang="en-US" altLang="zh-CN" sz="2000" dirty="0">
                <a:sym typeface="+mn-ea"/>
              </a:rPr>
              <a:t>B -&gt; C -&gt; E</a:t>
            </a:r>
            <a:r>
              <a:rPr lang="zh-CN" altLang="en-US" sz="2000" dirty="0">
                <a:sym typeface="+mn-ea"/>
              </a:rPr>
              <a:t>：</a:t>
            </a:r>
            <a:r>
              <a:rPr lang="zh-CN" altLang="en-US" sz="2000" b="1" dirty="0">
                <a:solidFill>
                  <a:srgbClr val="FF0000"/>
                </a:solidFill>
                <a:sym typeface="+mn-ea"/>
              </a:rPr>
              <a:t>间接因果效应</a:t>
            </a:r>
            <a:r>
              <a:rPr lang="en-US" altLang="zh-CN" sz="2000" b="1" dirty="0">
                <a:solidFill>
                  <a:srgbClr val="FF0000"/>
                </a:solidFill>
                <a:sym typeface="+mn-ea"/>
              </a:rPr>
              <a:t>(IE)</a:t>
            </a:r>
            <a:endParaRPr lang="zh-CN" altLang="en-US" b="1" dirty="0"/>
          </a:p>
        </p:txBody>
      </p:sp>
      <p:sp>
        <p:nvSpPr>
          <p:cNvPr id="2" name="椭圆 1">
            <a:extLst>
              <a:ext uri="{FF2B5EF4-FFF2-40B4-BE49-F238E27FC236}">
                <a16:creationId xmlns:a16="http://schemas.microsoft.com/office/drawing/2014/main" id="{A5050EE2-DADD-D0F1-11B7-2F94D662A8CA}"/>
              </a:ext>
            </a:extLst>
          </p:cNvPr>
          <p:cNvSpPr/>
          <p:nvPr/>
        </p:nvSpPr>
        <p:spPr>
          <a:xfrm>
            <a:off x="9037842" y="1782070"/>
            <a:ext cx="566928" cy="5669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A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6394B246-3A83-738D-4851-28A1195954AF}"/>
              </a:ext>
            </a:extLst>
          </p:cNvPr>
          <p:cNvSpPr/>
          <p:nvPr/>
        </p:nvSpPr>
        <p:spPr>
          <a:xfrm>
            <a:off x="7755179" y="3145536"/>
            <a:ext cx="566928" cy="5669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B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EB0205D8-1DBD-1291-DC75-7AA43AAEEB5A}"/>
              </a:ext>
            </a:extLst>
          </p:cNvPr>
          <p:cNvSpPr/>
          <p:nvPr/>
        </p:nvSpPr>
        <p:spPr>
          <a:xfrm>
            <a:off x="10265869" y="3145536"/>
            <a:ext cx="566928" cy="5669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C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BFBBDA2C-5691-DEB7-1DFB-ED9176550CBB}"/>
              </a:ext>
            </a:extLst>
          </p:cNvPr>
          <p:cNvSpPr/>
          <p:nvPr/>
        </p:nvSpPr>
        <p:spPr>
          <a:xfrm>
            <a:off x="8322107" y="4806107"/>
            <a:ext cx="566928" cy="5669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D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525C05F2-952C-01EF-B6CE-F6A427308A9F}"/>
              </a:ext>
            </a:extLst>
          </p:cNvPr>
          <p:cNvSpPr/>
          <p:nvPr/>
        </p:nvSpPr>
        <p:spPr>
          <a:xfrm>
            <a:off x="9839174" y="4776261"/>
            <a:ext cx="566928" cy="5669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E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cxnSp>
        <p:nvCxnSpPr>
          <p:cNvPr id="21" name="直线箭头连接符 20">
            <a:extLst>
              <a:ext uri="{FF2B5EF4-FFF2-40B4-BE49-F238E27FC236}">
                <a16:creationId xmlns:a16="http://schemas.microsoft.com/office/drawing/2014/main" id="{781298AC-EDF7-5863-2B2D-F6AB70E1D618}"/>
              </a:ext>
            </a:extLst>
          </p:cNvPr>
          <p:cNvCxnSpPr>
            <a:stCxn id="2" idx="4"/>
            <a:endCxn id="17" idx="0"/>
          </p:cNvCxnSpPr>
          <p:nvPr/>
        </p:nvCxnSpPr>
        <p:spPr>
          <a:xfrm flipH="1">
            <a:off x="8605571" y="2348998"/>
            <a:ext cx="715735" cy="24571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线箭头连接符 21">
            <a:extLst>
              <a:ext uri="{FF2B5EF4-FFF2-40B4-BE49-F238E27FC236}">
                <a16:creationId xmlns:a16="http://schemas.microsoft.com/office/drawing/2014/main" id="{EEE49B7B-EF3D-74AF-F628-CF0F79074483}"/>
              </a:ext>
            </a:extLst>
          </p:cNvPr>
          <p:cNvCxnSpPr>
            <a:cxnSpLocks/>
            <a:stCxn id="2" idx="5"/>
            <a:endCxn id="15" idx="1"/>
          </p:cNvCxnSpPr>
          <p:nvPr/>
        </p:nvCxnSpPr>
        <p:spPr>
          <a:xfrm>
            <a:off x="9521745" y="2265973"/>
            <a:ext cx="827149" cy="9625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线箭头连接符 22">
            <a:extLst>
              <a:ext uri="{FF2B5EF4-FFF2-40B4-BE49-F238E27FC236}">
                <a16:creationId xmlns:a16="http://schemas.microsoft.com/office/drawing/2014/main" id="{2AD08096-11BE-EE60-E81D-D3E5A6CFF63E}"/>
              </a:ext>
            </a:extLst>
          </p:cNvPr>
          <p:cNvCxnSpPr>
            <a:cxnSpLocks/>
            <a:stCxn id="4" idx="6"/>
            <a:endCxn id="15" idx="2"/>
          </p:cNvCxnSpPr>
          <p:nvPr/>
        </p:nvCxnSpPr>
        <p:spPr>
          <a:xfrm>
            <a:off x="8322107" y="3429000"/>
            <a:ext cx="1943762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线箭头连接符 23">
            <a:extLst>
              <a:ext uri="{FF2B5EF4-FFF2-40B4-BE49-F238E27FC236}">
                <a16:creationId xmlns:a16="http://schemas.microsoft.com/office/drawing/2014/main" id="{16494001-052B-63C9-3BFC-D6BBE25D2FE2}"/>
              </a:ext>
            </a:extLst>
          </p:cNvPr>
          <p:cNvCxnSpPr>
            <a:cxnSpLocks/>
            <a:stCxn id="15" idx="4"/>
            <a:endCxn id="19" idx="0"/>
          </p:cNvCxnSpPr>
          <p:nvPr/>
        </p:nvCxnSpPr>
        <p:spPr>
          <a:xfrm flipH="1">
            <a:off x="10122638" y="3712464"/>
            <a:ext cx="426695" cy="106379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线箭头连接符 24">
            <a:extLst>
              <a:ext uri="{FF2B5EF4-FFF2-40B4-BE49-F238E27FC236}">
                <a16:creationId xmlns:a16="http://schemas.microsoft.com/office/drawing/2014/main" id="{A334F2E0-EEFB-9B90-34C3-E5E7E9CDBC36}"/>
              </a:ext>
            </a:extLst>
          </p:cNvPr>
          <p:cNvCxnSpPr>
            <a:cxnSpLocks/>
            <a:stCxn id="4" idx="5"/>
            <a:endCxn id="19" idx="1"/>
          </p:cNvCxnSpPr>
          <p:nvPr/>
        </p:nvCxnSpPr>
        <p:spPr>
          <a:xfrm>
            <a:off x="8239082" y="3629439"/>
            <a:ext cx="1683117" cy="12298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56788AEB-2A9E-98C7-7515-8825B1A6B53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817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105304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Path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and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Causal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Effect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20CD1C65-A430-DDC3-769C-402C48470D5D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内容占位符 10">
            <a:extLst>
              <a:ext uri="{FF2B5EF4-FFF2-40B4-BE49-F238E27FC236}">
                <a16:creationId xmlns:a16="http://schemas.microsoft.com/office/drawing/2014/main" id="{9D139B20-6B06-BCCC-56F4-2AB22FDF4D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5912" y="1642682"/>
            <a:ext cx="6185868" cy="845705"/>
          </a:xfrm>
        </p:spPr>
        <p:txBody>
          <a:bodyPr/>
          <a:lstStyle/>
          <a:p>
            <a:r>
              <a:rPr lang="en-US" altLang="zh-CN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calculate</a:t>
            </a:r>
            <a:r>
              <a:rPr lang="zh-CN" altLang="en-US" dirty="0"/>
              <a:t> </a:t>
            </a:r>
            <a:r>
              <a:rPr lang="en-US" altLang="zh-CN" dirty="0"/>
              <a:t>causal</a:t>
            </a:r>
            <a:r>
              <a:rPr lang="zh-CN" altLang="en-US" dirty="0"/>
              <a:t> </a:t>
            </a:r>
            <a:r>
              <a:rPr lang="en-US" altLang="zh-CN" dirty="0"/>
              <a:t>effect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each</a:t>
            </a:r>
            <a:r>
              <a:rPr lang="zh-CN" altLang="en-US" dirty="0"/>
              <a:t> </a:t>
            </a:r>
            <a:r>
              <a:rPr lang="en-US" altLang="zh-CN" dirty="0"/>
              <a:t>node</a:t>
            </a:r>
            <a:r>
              <a:rPr lang="zh-CN" altLang="en-US" dirty="0"/>
              <a:t> </a:t>
            </a:r>
            <a:r>
              <a:rPr lang="en-US" altLang="zh-CN" dirty="0"/>
              <a:t>pair?</a:t>
            </a:r>
            <a:endParaRPr lang="zh-CN" altLang="en-US" dirty="0"/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D9A28654-1916-9B8F-818E-8E12AA2B52B5}"/>
              </a:ext>
            </a:extLst>
          </p:cNvPr>
          <p:cNvSpPr/>
          <p:nvPr/>
        </p:nvSpPr>
        <p:spPr>
          <a:xfrm>
            <a:off x="9037842" y="1782070"/>
            <a:ext cx="566928" cy="5669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A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5A232390-80BA-335C-ADF0-AEB58EF65548}"/>
              </a:ext>
            </a:extLst>
          </p:cNvPr>
          <p:cNvSpPr/>
          <p:nvPr/>
        </p:nvSpPr>
        <p:spPr>
          <a:xfrm>
            <a:off x="7755179" y="3145536"/>
            <a:ext cx="566928" cy="5669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B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C3732D91-5A6C-7A4C-CE38-593BE1E93EAD}"/>
              </a:ext>
            </a:extLst>
          </p:cNvPr>
          <p:cNvSpPr/>
          <p:nvPr/>
        </p:nvSpPr>
        <p:spPr>
          <a:xfrm>
            <a:off x="10265869" y="3145536"/>
            <a:ext cx="566928" cy="5669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C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1D15B14D-935F-2688-5800-C9ED4522AE0A}"/>
              </a:ext>
            </a:extLst>
          </p:cNvPr>
          <p:cNvSpPr/>
          <p:nvPr/>
        </p:nvSpPr>
        <p:spPr>
          <a:xfrm>
            <a:off x="8322107" y="4806107"/>
            <a:ext cx="566928" cy="5669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D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9839CC33-A95E-133D-3AD9-13F44F93EDB1}"/>
              </a:ext>
            </a:extLst>
          </p:cNvPr>
          <p:cNvSpPr/>
          <p:nvPr/>
        </p:nvSpPr>
        <p:spPr>
          <a:xfrm>
            <a:off x="9839174" y="4776261"/>
            <a:ext cx="566928" cy="5669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E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cxnSp>
        <p:nvCxnSpPr>
          <p:cNvPr id="27" name="直线箭头连接符 26">
            <a:extLst>
              <a:ext uri="{FF2B5EF4-FFF2-40B4-BE49-F238E27FC236}">
                <a16:creationId xmlns:a16="http://schemas.microsoft.com/office/drawing/2014/main" id="{293FC8C7-E1A4-0F32-ABC9-2950DACF712D}"/>
              </a:ext>
            </a:extLst>
          </p:cNvPr>
          <p:cNvCxnSpPr>
            <a:stCxn id="21" idx="4"/>
            <a:endCxn id="24" idx="0"/>
          </p:cNvCxnSpPr>
          <p:nvPr/>
        </p:nvCxnSpPr>
        <p:spPr>
          <a:xfrm flipH="1">
            <a:off x="8605571" y="2348998"/>
            <a:ext cx="715735" cy="24571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线箭头连接符 27">
            <a:extLst>
              <a:ext uri="{FF2B5EF4-FFF2-40B4-BE49-F238E27FC236}">
                <a16:creationId xmlns:a16="http://schemas.microsoft.com/office/drawing/2014/main" id="{EE606016-AE6B-B509-B263-0C46F35F3FC4}"/>
              </a:ext>
            </a:extLst>
          </p:cNvPr>
          <p:cNvCxnSpPr>
            <a:cxnSpLocks/>
            <a:stCxn id="21" idx="5"/>
            <a:endCxn id="23" idx="1"/>
          </p:cNvCxnSpPr>
          <p:nvPr/>
        </p:nvCxnSpPr>
        <p:spPr>
          <a:xfrm>
            <a:off x="9521745" y="2265973"/>
            <a:ext cx="827149" cy="9625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线箭头连接符 30">
            <a:extLst>
              <a:ext uri="{FF2B5EF4-FFF2-40B4-BE49-F238E27FC236}">
                <a16:creationId xmlns:a16="http://schemas.microsoft.com/office/drawing/2014/main" id="{61470D78-C656-6EE2-3FAD-32E6B971B9C5}"/>
              </a:ext>
            </a:extLst>
          </p:cNvPr>
          <p:cNvCxnSpPr>
            <a:cxnSpLocks/>
            <a:stCxn id="22" idx="6"/>
            <a:endCxn id="23" idx="2"/>
          </p:cNvCxnSpPr>
          <p:nvPr/>
        </p:nvCxnSpPr>
        <p:spPr>
          <a:xfrm>
            <a:off x="8322107" y="3429000"/>
            <a:ext cx="194376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线箭头连接符 33">
            <a:extLst>
              <a:ext uri="{FF2B5EF4-FFF2-40B4-BE49-F238E27FC236}">
                <a16:creationId xmlns:a16="http://schemas.microsoft.com/office/drawing/2014/main" id="{6F757C29-5064-AA84-7BBF-A2C65B5ACA1D}"/>
              </a:ext>
            </a:extLst>
          </p:cNvPr>
          <p:cNvCxnSpPr>
            <a:cxnSpLocks/>
            <a:stCxn id="23" idx="4"/>
            <a:endCxn id="25" idx="0"/>
          </p:cNvCxnSpPr>
          <p:nvPr/>
        </p:nvCxnSpPr>
        <p:spPr>
          <a:xfrm flipH="1">
            <a:off x="10122638" y="3712464"/>
            <a:ext cx="426695" cy="10637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线箭头连接符 37">
            <a:extLst>
              <a:ext uri="{FF2B5EF4-FFF2-40B4-BE49-F238E27FC236}">
                <a16:creationId xmlns:a16="http://schemas.microsoft.com/office/drawing/2014/main" id="{583406F9-4CD0-AF7F-91F0-5ADDBDB5CDA5}"/>
              </a:ext>
            </a:extLst>
          </p:cNvPr>
          <p:cNvCxnSpPr>
            <a:cxnSpLocks/>
            <a:stCxn id="22" idx="5"/>
            <a:endCxn id="25" idx="1"/>
          </p:cNvCxnSpPr>
          <p:nvPr/>
        </p:nvCxnSpPr>
        <p:spPr>
          <a:xfrm>
            <a:off x="8239082" y="3629439"/>
            <a:ext cx="1683117" cy="12298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>
            <a:extLst>
              <a:ext uri="{FF2B5EF4-FFF2-40B4-BE49-F238E27FC236}">
                <a16:creationId xmlns:a16="http://schemas.microsoft.com/office/drawing/2014/main" id="{D4D9DA71-9CFC-27E6-6056-B63D54D75694}"/>
              </a:ext>
            </a:extLst>
          </p:cNvPr>
          <p:cNvSpPr txBox="1"/>
          <p:nvPr/>
        </p:nvSpPr>
        <p:spPr>
          <a:xfrm>
            <a:off x="566994" y="3429000"/>
            <a:ext cx="6409426" cy="11337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fontAlgn="auto">
              <a:lnSpc>
                <a:spcPct val="120000"/>
              </a:lnSpc>
            </a:pPr>
            <a:r>
              <a:rPr lang="en-US" altLang="zh-CN" sz="2000" dirty="0">
                <a:sym typeface="+mn-ea"/>
              </a:rPr>
              <a:t>C</a:t>
            </a:r>
            <a:r>
              <a:rPr lang="zh-CN" altLang="en-US" sz="2000" dirty="0">
                <a:sym typeface="+mn-ea"/>
              </a:rPr>
              <a:t>到</a:t>
            </a:r>
            <a:r>
              <a:rPr lang="en-US" altLang="zh-CN" sz="2000" dirty="0">
                <a:sym typeface="+mn-ea"/>
              </a:rPr>
              <a:t>E</a:t>
            </a:r>
            <a:r>
              <a:rPr lang="zh-CN" altLang="en-US" sz="2000" dirty="0">
                <a:sym typeface="+mn-ea"/>
              </a:rPr>
              <a:t>的路径：</a:t>
            </a:r>
          </a:p>
          <a:p>
            <a:pPr lvl="2" fontAlgn="auto">
              <a:lnSpc>
                <a:spcPct val="120000"/>
              </a:lnSpc>
            </a:pPr>
            <a:r>
              <a:rPr lang="en-US" altLang="zh-CN" dirty="0">
                <a:sym typeface="+mn-ea"/>
              </a:rPr>
              <a:t>C -&gt; E</a:t>
            </a:r>
            <a:r>
              <a:rPr lang="zh-CN" altLang="en-US" dirty="0">
                <a:sym typeface="+mn-ea"/>
              </a:rPr>
              <a:t>：</a:t>
            </a:r>
            <a:r>
              <a:rPr lang="en-US" altLang="zh-CN" dirty="0">
                <a:sym typeface="+mn-ea"/>
              </a:rPr>
              <a:t>        </a:t>
            </a:r>
            <a:r>
              <a:rPr lang="zh-CN" altLang="en-US" b="1" dirty="0">
                <a:solidFill>
                  <a:srgbClr val="FF0000"/>
                </a:solidFill>
                <a:sym typeface="+mn-ea"/>
              </a:rPr>
              <a:t>因果效应</a:t>
            </a:r>
            <a:endParaRPr lang="en-US" altLang="zh-CN" b="1" dirty="0">
              <a:solidFill>
                <a:srgbClr val="FF0000"/>
              </a:solidFill>
              <a:sym typeface="+mn-ea"/>
            </a:endParaRPr>
          </a:p>
          <a:p>
            <a:pPr lvl="2" fontAlgn="auto">
              <a:lnSpc>
                <a:spcPct val="120000"/>
              </a:lnSpc>
            </a:pPr>
            <a:r>
              <a:rPr lang="en-US" altLang="zh-CN" dirty="0">
                <a:sym typeface="+mn-ea"/>
              </a:rPr>
              <a:t>C -&gt; B -&gt; E</a:t>
            </a:r>
            <a:r>
              <a:rPr lang="zh-CN" altLang="en-US" dirty="0">
                <a:sym typeface="+mn-ea"/>
              </a:rPr>
              <a:t>：</a:t>
            </a:r>
            <a:r>
              <a:rPr lang="zh-CN" altLang="en-US" dirty="0">
                <a:solidFill>
                  <a:srgbClr val="FF0000"/>
                </a:solidFill>
                <a:sym typeface="+mn-ea"/>
              </a:rPr>
              <a:t>后门路径（</a:t>
            </a:r>
            <a:r>
              <a:rPr lang="en-US" altLang="zh-CN" sz="2000" dirty="0">
                <a:solidFill>
                  <a:srgbClr val="FF0000"/>
                </a:solidFill>
                <a:sym typeface="+mn-ea"/>
              </a:rPr>
              <a:t>B</a:t>
            </a:r>
            <a:r>
              <a:rPr lang="zh-CN" altLang="en-US" sz="2000" dirty="0">
                <a:solidFill>
                  <a:srgbClr val="FF0000"/>
                </a:solidFill>
                <a:sym typeface="+mn-ea"/>
              </a:rPr>
              <a:t>是混淆变量）</a:t>
            </a:r>
            <a:endParaRPr lang="en-US" altLang="zh-CN" sz="1600" dirty="0"/>
          </a:p>
        </p:txBody>
      </p:sp>
      <p:cxnSp>
        <p:nvCxnSpPr>
          <p:cNvPr id="13" name="直线连接符 12">
            <a:extLst>
              <a:ext uri="{FF2B5EF4-FFF2-40B4-BE49-F238E27FC236}">
                <a16:creationId xmlns:a16="http://schemas.microsoft.com/office/drawing/2014/main" id="{07278031-153B-EB8A-423A-74908FD120BC}"/>
              </a:ext>
            </a:extLst>
          </p:cNvPr>
          <p:cNvCxnSpPr>
            <a:cxnSpLocks/>
          </p:cNvCxnSpPr>
          <p:nvPr/>
        </p:nvCxnSpPr>
        <p:spPr>
          <a:xfrm flipH="1">
            <a:off x="8322107" y="3521480"/>
            <a:ext cx="1943762" cy="0"/>
          </a:xfrm>
          <a:prstGeom prst="line">
            <a:avLst/>
          </a:prstGeom>
          <a:ln w="254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线连接符 13">
            <a:extLst>
              <a:ext uri="{FF2B5EF4-FFF2-40B4-BE49-F238E27FC236}">
                <a16:creationId xmlns:a16="http://schemas.microsoft.com/office/drawing/2014/main" id="{FC6F6286-66D7-52A4-B187-C4CC6EFC16CE}"/>
              </a:ext>
            </a:extLst>
          </p:cNvPr>
          <p:cNvCxnSpPr>
            <a:cxnSpLocks/>
          </p:cNvCxnSpPr>
          <p:nvPr/>
        </p:nvCxnSpPr>
        <p:spPr>
          <a:xfrm flipH="1" flipV="1">
            <a:off x="8242943" y="3779834"/>
            <a:ext cx="1496011" cy="1093643"/>
          </a:xfrm>
          <a:prstGeom prst="line">
            <a:avLst/>
          </a:prstGeom>
          <a:ln w="254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>
            <a:extLst>
              <a:ext uri="{FF2B5EF4-FFF2-40B4-BE49-F238E27FC236}">
                <a16:creationId xmlns:a16="http://schemas.microsoft.com/office/drawing/2014/main" id="{5D538866-C08E-F28E-EE2B-AA783ABE8BF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3740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105304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Path</a:t>
            </a: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and</a:t>
            </a: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Causal</a:t>
            </a: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Effect</a:t>
            </a: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20CD1C65-A430-DDC3-769C-402C48470D5D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更多“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C892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人工智能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EC892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&amp;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C892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复杂系统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”的知识，请关注官网：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campus.swarma.org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5" name="内容占位符 2">
            <a:extLst>
              <a:ext uri="{FF2B5EF4-FFF2-40B4-BE49-F238E27FC236}">
                <a16:creationId xmlns:a16="http://schemas.microsoft.com/office/drawing/2014/main" id="{F6ED627B-37A2-CA90-CFCA-24868E111E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4913" y="1416983"/>
            <a:ext cx="10515600" cy="4351338"/>
          </a:xfrm>
        </p:spPr>
        <p:txBody>
          <a:bodyPr>
            <a:normAutofit fontScale="90000" lnSpcReduction="10000"/>
          </a:bodyPr>
          <a:lstStyle/>
          <a:p>
            <a:pPr fontAlgn="auto">
              <a:lnSpc>
                <a:spcPct val="120000"/>
              </a:lnSpc>
            </a:pPr>
            <a:r>
              <a:rPr lang="en-US" altLang="zh-CN"/>
              <a:t>Chain </a:t>
            </a:r>
            <a:r>
              <a:rPr lang="zh-CN" altLang="en-US"/>
              <a:t>和</a:t>
            </a:r>
            <a:r>
              <a:rPr lang="en-US" altLang="zh-CN"/>
              <a:t> Fork:</a:t>
            </a:r>
          </a:p>
          <a:p>
            <a:pPr lvl="1" fontAlgn="auto">
              <a:lnSpc>
                <a:spcPct val="120000"/>
              </a:lnSpc>
            </a:pPr>
            <a:r>
              <a:rPr lang="zh-CN" altLang="en-US"/>
              <a:t>自然情况下，</a:t>
            </a:r>
            <a:r>
              <a:rPr lang="en-US" altLang="zh-CN"/>
              <a:t>A</a:t>
            </a:r>
            <a:r>
              <a:rPr lang="zh-CN" altLang="en-US"/>
              <a:t>和</a:t>
            </a:r>
            <a:r>
              <a:rPr lang="en-US" altLang="zh-CN"/>
              <a:t>B</a:t>
            </a:r>
            <a:r>
              <a:rPr lang="zh-CN" altLang="en-US"/>
              <a:t>随着</a:t>
            </a:r>
            <a:r>
              <a:rPr lang="en-US" altLang="zh-CN"/>
              <a:t>C</a:t>
            </a:r>
            <a:r>
              <a:rPr lang="zh-CN" altLang="en-US"/>
              <a:t>同时变化，</a:t>
            </a:r>
            <a:r>
              <a:rPr lang="en-US" altLang="zh-CN"/>
              <a:t>A</a:t>
            </a:r>
            <a:r>
              <a:rPr lang="zh-CN" altLang="en-US"/>
              <a:t>和</a:t>
            </a:r>
            <a:r>
              <a:rPr lang="en-US" altLang="zh-CN"/>
              <a:t>B</a:t>
            </a:r>
            <a:r>
              <a:rPr lang="zh-CN" altLang="en-US"/>
              <a:t>之间的路径打开</a:t>
            </a:r>
          </a:p>
          <a:p>
            <a:pPr lvl="1" fontAlgn="auto">
              <a:lnSpc>
                <a:spcPct val="120000"/>
              </a:lnSpc>
            </a:pPr>
            <a:r>
              <a:rPr lang="zh-CN" altLang="en-US" b="1"/>
              <a:t>控制</a:t>
            </a:r>
            <a:r>
              <a:rPr lang="zh-CN" altLang="en-US"/>
              <a:t>了</a:t>
            </a:r>
            <a:r>
              <a:rPr lang="en-US" altLang="zh-CN"/>
              <a:t>C</a:t>
            </a:r>
            <a:r>
              <a:rPr lang="zh-CN" altLang="en-US"/>
              <a:t>，可阻断</a:t>
            </a:r>
            <a:r>
              <a:rPr lang="en-US" altLang="zh-CN"/>
              <a:t>A</a:t>
            </a:r>
            <a:r>
              <a:rPr lang="zh-CN" altLang="en-US"/>
              <a:t>到</a:t>
            </a:r>
            <a:r>
              <a:rPr lang="en-US" altLang="zh-CN"/>
              <a:t>B</a:t>
            </a:r>
            <a:r>
              <a:rPr lang="zh-CN" altLang="en-US"/>
              <a:t>的路径，即</a:t>
            </a:r>
            <a:r>
              <a:rPr lang="en-US" altLang="zh-CN">
                <a:sym typeface="+mn-ea"/>
              </a:rPr>
              <a:t>A</a:t>
            </a:r>
            <a:r>
              <a:rPr lang="zh-CN" altLang="en-US">
                <a:sym typeface="+mn-ea"/>
              </a:rPr>
              <a:t>和</a:t>
            </a:r>
            <a:r>
              <a:rPr lang="en-US" altLang="zh-CN">
                <a:sym typeface="+mn-ea"/>
              </a:rPr>
              <a:t>B</a:t>
            </a:r>
            <a:r>
              <a:rPr lang="zh-CN" altLang="en-US">
                <a:sym typeface="+mn-ea"/>
              </a:rPr>
              <a:t>独立</a:t>
            </a:r>
            <a:endParaRPr lang="en-US" altLang="zh-CN"/>
          </a:p>
          <a:p>
            <a:pPr lvl="1" fontAlgn="auto">
              <a:lnSpc>
                <a:spcPct val="120000"/>
              </a:lnSpc>
            </a:pPr>
            <a:endParaRPr lang="en-US" altLang="zh-CN"/>
          </a:p>
          <a:p>
            <a:pPr lvl="1" fontAlgn="auto">
              <a:lnSpc>
                <a:spcPct val="120000"/>
              </a:lnSpc>
            </a:pPr>
            <a:endParaRPr lang="en-US" altLang="zh-CN"/>
          </a:p>
          <a:p>
            <a:pPr lvl="1" fontAlgn="auto">
              <a:lnSpc>
                <a:spcPct val="120000"/>
              </a:lnSpc>
            </a:pPr>
            <a:endParaRPr lang="en-US" altLang="zh-CN"/>
          </a:p>
          <a:p>
            <a:pPr fontAlgn="auto">
              <a:lnSpc>
                <a:spcPct val="120000"/>
              </a:lnSpc>
            </a:pPr>
            <a:r>
              <a:rPr lang="en-US" altLang="zh-CN"/>
              <a:t>Collider:</a:t>
            </a:r>
          </a:p>
          <a:p>
            <a:pPr lvl="1" fontAlgn="auto">
              <a:lnSpc>
                <a:spcPct val="120000"/>
              </a:lnSpc>
            </a:pPr>
            <a:r>
              <a:rPr lang="zh-CN" altLang="en-US"/>
              <a:t>自然情况，</a:t>
            </a:r>
            <a:r>
              <a:rPr lang="en-US" altLang="zh-CN"/>
              <a:t>C</a:t>
            </a:r>
            <a:r>
              <a:rPr lang="zh-CN" altLang="en-US"/>
              <a:t>阻断了</a:t>
            </a:r>
            <a:r>
              <a:rPr lang="en-US" altLang="zh-CN"/>
              <a:t>A</a:t>
            </a:r>
            <a:r>
              <a:rPr lang="zh-CN" altLang="en-US"/>
              <a:t>到</a:t>
            </a:r>
            <a:r>
              <a:rPr lang="en-US" altLang="zh-CN"/>
              <a:t>B</a:t>
            </a:r>
            <a:r>
              <a:rPr lang="zh-CN" altLang="en-US"/>
              <a:t>的路径，</a:t>
            </a:r>
            <a:r>
              <a:rPr lang="en-US" altLang="zh-CN"/>
              <a:t>A</a:t>
            </a:r>
            <a:r>
              <a:rPr lang="zh-CN" altLang="en-US"/>
              <a:t>和</a:t>
            </a:r>
            <a:r>
              <a:rPr lang="en-US" altLang="zh-CN"/>
              <a:t>B</a:t>
            </a:r>
            <a:r>
              <a:rPr lang="zh-CN" altLang="en-US"/>
              <a:t>独立</a:t>
            </a:r>
          </a:p>
          <a:p>
            <a:pPr lvl="1" fontAlgn="auto">
              <a:lnSpc>
                <a:spcPct val="120000"/>
              </a:lnSpc>
            </a:pPr>
            <a:r>
              <a:rPr lang="zh-CN" altLang="en-US" b="1"/>
              <a:t>控制</a:t>
            </a:r>
            <a:r>
              <a:rPr lang="zh-CN" altLang="en-US"/>
              <a:t>了</a:t>
            </a:r>
            <a:r>
              <a:rPr lang="en-US" altLang="zh-CN"/>
              <a:t>C</a:t>
            </a:r>
            <a:r>
              <a:rPr lang="zh-CN" altLang="en-US"/>
              <a:t>，</a:t>
            </a:r>
            <a:r>
              <a:rPr lang="zh-CN" altLang="en-US">
                <a:sym typeface="+mn-ea"/>
              </a:rPr>
              <a:t>可打开</a:t>
            </a:r>
            <a:r>
              <a:rPr lang="en-US" altLang="zh-CN">
                <a:sym typeface="+mn-ea"/>
              </a:rPr>
              <a:t>A</a:t>
            </a:r>
            <a:r>
              <a:rPr lang="zh-CN" altLang="en-US">
                <a:sym typeface="+mn-ea"/>
              </a:rPr>
              <a:t>到</a:t>
            </a:r>
            <a:r>
              <a:rPr lang="en-US" altLang="zh-CN">
                <a:sym typeface="+mn-ea"/>
              </a:rPr>
              <a:t>B</a:t>
            </a:r>
            <a:r>
              <a:rPr lang="zh-CN" altLang="en-US">
                <a:sym typeface="+mn-ea"/>
              </a:rPr>
              <a:t>的路径，</a:t>
            </a:r>
            <a:r>
              <a:rPr lang="en-US" altLang="zh-CN"/>
              <a:t>A</a:t>
            </a:r>
            <a:r>
              <a:rPr lang="zh-CN" altLang="en-US"/>
              <a:t>和</a:t>
            </a:r>
            <a:r>
              <a:rPr lang="en-US" altLang="zh-CN"/>
              <a:t>B</a:t>
            </a:r>
            <a:r>
              <a:rPr lang="zh-CN" altLang="en-US"/>
              <a:t>不独立</a:t>
            </a:r>
          </a:p>
          <a:p>
            <a:pPr lvl="2" fontAlgn="auto">
              <a:lnSpc>
                <a:spcPct val="120000"/>
              </a:lnSpc>
            </a:pPr>
            <a:r>
              <a:rPr lang="zh-CN" altLang="en-US">
                <a:solidFill>
                  <a:srgbClr val="FF0000"/>
                </a:solidFill>
              </a:rPr>
              <a:t>控制</a:t>
            </a:r>
            <a:r>
              <a:rPr lang="en-US" altLang="zh-CN">
                <a:solidFill>
                  <a:srgbClr val="FF0000"/>
                </a:solidFill>
              </a:rPr>
              <a:t>C</a:t>
            </a:r>
            <a:r>
              <a:rPr lang="zh-CN" altLang="en-US">
                <a:solidFill>
                  <a:srgbClr val="FF0000"/>
                </a:solidFill>
              </a:rPr>
              <a:t>会导致</a:t>
            </a:r>
            <a:r>
              <a:rPr lang="en-US" altLang="zh-CN">
                <a:solidFill>
                  <a:srgbClr val="FF0000"/>
                </a:solidFill>
              </a:rPr>
              <a:t>A</a:t>
            </a:r>
            <a:r>
              <a:rPr lang="zh-CN" altLang="en-US">
                <a:solidFill>
                  <a:srgbClr val="FF0000"/>
                </a:solidFill>
              </a:rPr>
              <a:t>和</a:t>
            </a:r>
            <a:r>
              <a:rPr lang="en-US" altLang="zh-CN">
                <a:solidFill>
                  <a:srgbClr val="FF0000"/>
                </a:solidFill>
              </a:rPr>
              <a:t>B</a:t>
            </a:r>
            <a:r>
              <a:rPr lang="zh-CN" altLang="en-US">
                <a:solidFill>
                  <a:srgbClr val="FF0000"/>
                </a:solidFill>
              </a:rPr>
              <a:t>伪相关（</a:t>
            </a:r>
            <a:r>
              <a:rPr lang="en-US" altLang="zh-CN">
                <a:solidFill>
                  <a:srgbClr val="FF0000"/>
                </a:solidFill>
              </a:rPr>
              <a:t>spurious correlation</a:t>
            </a:r>
            <a:r>
              <a:rPr lang="zh-CN" altLang="en-US">
                <a:solidFill>
                  <a:srgbClr val="FF0000"/>
                </a:solidFill>
              </a:rPr>
              <a:t>）</a:t>
            </a:r>
          </a:p>
          <a:p>
            <a:pPr lvl="1" fontAlgn="auto">
              <a:lnSpc>
                <a:spcPct val="120000"/>
              </a:lnSpc>
            </a:pPr>
            <a:endParaRPr lang="zh-CN" altLang="en-US"/>
          </a:p>
          <a:p>
            <a:pPr marL="457200" lvl="1" indent="0" fontAlgn="auto">
              <a:lnSpc>
                <a:spcPct val="120000"/>
              </a:lnSpc>
              <a:buNone/>
            </a:pPr>
            <a:r>
              <a:rPr lang="en-US" altLang="zh-CN"/>
              <a:t> 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F2686DC7-BE91-DC7B-1A31-9889E79316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1493" y="3724573"/>
            <a:ext cx="3002280" cy="106172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38C908CC-C6BB-6143-D80B-32E05370FB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2128" y="2466003"/>
            <a:ext cx="3002280" cy="106172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0F43109D-E547-67DB-B7F5-59EFDC4698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71493" y="1512233"/>
            <a:ext cx="3002280" cy="459740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B3012CB6-7B65-385A-714C-E3FCE4B8BEAB}"/>
              </a:ext>
            </a:extLst>
          </p:cNvPr>
          <p:cNvSpPr txBox="1"/>
          <p:nvPr/>
        </p:nvSpPr>
        <p:spPr>
          <a:xfrm>
            <a:off x="9085283" y="1940223"/>
            <a:ext cx="77533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Chain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B3D152DF-28CE-E3C3-2DC6-2A7089CD6250}"/>
              </a:ext>
            </a:extLst>
          </p:cNvPr>
          <p:cNvSpPr txBox="1"/>
          <p:nvPr/>
        </p:nvSpPr>
        <p:spPr>
          <a:xfrm>
            <a:off x="9151958" y="3293408"/>
            <a:ext cx="64071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Fork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C9810E9A-458B-5ED1-1073-FF9D33793CA5}"/>
              </a:ext>
            </a:extLst>
          </p:cNvPr>
          <p:cNvSpPr txBox="1"/>
          <p:nvPr/>
        </p:nvSpPr>
        <p:spPr>
          <a:xfrm>
            <a:off x="8989398" y="4983143"/>
            <a:ext cx="96583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Collider</a:t>
            </a: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2FB056F5-2621-AAE8-2169-59608C749D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87863" y="2546648"/>
            <a:ext cx="3698240" cy="647065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44C0AA40-92F3-0339-59B4-3B49E25724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87863" y="4879638"/>
            <a:ext cx="3698240" cy="647065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33CDDB04-B046-E42A-9757-CB648524D31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7557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105304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D-separation</a:t>
            </a: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and</a:t>
            </a: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active</a:t>
            </a: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trail</a:t>
            </a: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20CD1C65-A430-DDC3-769C-402C48470D5D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更多“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C892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人工智能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EC892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&amp;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C892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复杂系统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”的知识，请关注官网：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campus.swarma.org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25" name="内容占位符 6">
            <a:extLst>
              <a:ext uri="{FF2B5EF4-FFF2-40B4-BE49-F238E27FC236}">
                <a16:creationId xmlns:a16="http://schemas.microsoft.com/office/drawing/2014/main" id="{87FD8B04-0678-2053-AD6F-0FC15BBAEB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31560" y="1308554"/>
            <a:ext cx="9779598" cy="1714500"/>
          </a:xfrm>
          <a:prstGeom prst="rect">
            <a:avLst/>
          </a:prstGeom>
        </p:spPr>
      </p:pic>
      <p:pic>
        <p:nvPicPr>
          <p:cNvPr id="26" name="内容占位符 4">
            <a:extLst>
              <a:ext uri="{FF2B5EF4-FFF2-40B4-BE49-F238E27FC236}">
                <a16:creationId xmlns:a16="http://schemas.microsoft.com/office/drawing/2014/main" id="{D10171FD-DCEA-553A-C657-8A702F0A71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560" y="3619046"/>
            <a:ext cx="10312400" cy="1930400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95EDED31-E251-E080-38FC-28CD33C22DD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0835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105304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Examples</a:t>
            </a: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–</a:t>
            </a: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active</a:t>
            </a: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trail</a:t>
            </a: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20CD1C65-A430-DDC3-769C-402C48470D5D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更多“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C892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人工智能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EC892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&amp;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C892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复杂系统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”的知识，请关注官网：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campus.swarma.org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2" name="内容占位符 8">
            <a:extLst>
              <a:ext uri="{FF2B5EF4-FFF2-40B4-BE49-F238E27FC236}">
                <a16:creationId xmlns:a16="http://schemas.microsoft.com/office/drawing/2014/main" id="{58B65476-5402-C0B6-1F8E-7FA00F90DE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5300" y="1308554"/>
            <a:ext cx="6121400" cy="3821991"/>
          </a:xfrm>
          <a:prstGeom prst="rect">
            <a:avLst/>
          </a:prstGeom>
        </p:spPr>
      </p:pic>
      <p:cxnSp>
        <p:nvCxnSpPr>
          <p:cNvPr id="13" name="直线箭头连接符 12">
            <a:extLst>
              <a:ext uri="{FF2B5EF4-FFF2-40B4-BE49-F238E27FC236}">
                <a16:creationId xmlns:a16="http://schemas.microsoft.com/office/drawing/2014/main" id="{28B5A789-7C1D-5B9B-29A9-E656E4ABA431}"/>
              </a:ext>
            </a:extLst>
          </p:cNvPr>
          <p:cNvCxnSpPr>
            <a:cxnSpLocks/>
          </p:cNvCxnSpPr>
          <p:nvPr/>
        </p:nvCxnSpPr>
        <p:spPr>
          <a:xfrm>
            <a:off x="4700586" y="2126911"/>
            <a:ext cx="857252" cy="77152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线箭头连接符 13">
            <a:extLst>
              <a:ext uri="{FF2B5EF4-FFF2-40B4-BE49-F238E27FC236}">
                <a16:creationId xmlns:a16="http://schemas.microsoft.com/office/drawing/2014/main" id="{B7B444D8-7A40-40E5-FBF8-45A08175ADBF}"/>
              </a:ext>
            </a:extLst>
          </p:cNvPr>
          <p:cNvCxnSpPr>
            <a:cxnSpLocks/>
          </p:cNvCxnSpPr>
          <p:nvPr/>
        </p:nvCxnSpPr>
        <p:spPr>
          <a:xfrm flipV="1">
            <a:off x="5589587" y="2176917"/>
            <a:ext cx="857250" cy="67151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线箭头连接符 23">
            <a:extLst>
              <a:ext uri="{FF2B5EF4-FFF2-40B4-BE49-F238E27FC236}">
                <a16:creationId xmlns:a16="http://schemas.microsoft.com/office/drawing/2014/main" id="{DA209A3E-0D69-4D16-DC40-B1CAB82D2A96}"/>
              </a:ext>
            </a:extLst>
          </p:cNvPr>
          <p:cNvCxnSpPr>
            <a:cxnSpLocks/>
          </p:cNvCxnSpPr>
          <p:nvPr/>
        </p:nvCxnSpPr>
        <p:spPr>
          <a:xfrm>
            <a:off x="7223124" y="2169774"/>
            <a:ext cx="800100" cy="67151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>
            <a:extLst>
              <a:ext uri="{FF2B5EF4-FFF2-40B4-BE49-F238E27FC236}">
                <a16:creationId xmlns:a16="http://schemas.microsoft.com/office/drawing/2014/main" id="{36B9D5FC-B3DC-8BBF-406A-E61D1DAF23E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19419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105304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Examples</a:t>
            </a: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–</a:t>
            </a: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inactive</a:t>
            </a: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trail</a:t>
            </a: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20CD1C65-A430-DDC3-769C-402C48470D5D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更多“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C892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人工智能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EC892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&amp;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C892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复杂系统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”的知识，请关注官网：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campus.swarma.org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2" name="内容占位符 8">
            <a:extLst>
              <a:ext uri="{FF2B5EF4-FFF2-40B4-BE49-F238E27FC236}">
                <a16:creationId xmlns:a16="http://schemas.microsoft.com/office/drawing/2014/main" id="{3AB81498-D494-65D3-2F58-4437EFDAB7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893060" y="1681657"/>
            <a:ext cx="6121400" cy="3821991"/>
          </a:xfrm>
          <a:prstGeom prst="rect">
            <a:avLst/>
          </a:prstGeom>
        </p:spPr>
      </p:pic>
      <p:cxnSp>
        <p:nvCxnSpPr>
          <p:cNvPr id="4" name="直线箭头连接符 3">
            <a:extLst>
              <a:ext uri="{FF2B5EF4-FFF2-40B4-BE49-F238E27FC236}">
                <a16:creationId xmlns:a16="http://schemas.microsoft.com/office/drawing/2014/main" id="{6DF17778-FD7C-8A88-E8A7-3FB327D1796D}"/>
              </a:ext>
            </a:extLst>
          </p:cNvPr>
          <p:cNvCxnSpPr>
            <a:cxnSpLocks/>
          </p:cNvCxnSpPr>
          <p:nvPr/>
        </p:nvCxnSpPr>
        <p:spPr>
          <a:xfrm>
            <a:off x="4398380" y="2500014"/>
            <a:ext cx="917204" cy="756608"/>
          </a:xfrm>
          <a:prstGeom prst="straightConnector1">
            <a:avLst/>
          </a:prstGeom>
          <a:ln w="3810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线箭头连接符 10">
            <a:extLst>
              <a:ext uri="{FF2B5EF4-FFF2-40B4-BE49-F238E27FC236}">
                <a16:creationId xmlns:a16="http://schemas.microsoft.com/office/drawing/2014/main" id="{3BAEFEA1-A5C5-E5C7-D639-945F62A53995}"/>
              </a:ext>
            </a:extLst>
          </p:cNvPr>
          <p:cNvCxnSpPr>
            <a:cxnSpLocks/>
          </p:cNvCxnSpPr>
          <p:nvPr/>
        </p:nvCxnSpPr>
        <p:spPr>
          <a:xfrm flipV="1">
            <a:off x="5397340" y="2500014"/>
            <a:ext cx="857250" cy="671512"/>
          </a:xfrm>
          <a:prstGeom prst="straightConnector1">
            <a:avLst/>
          </a:prstGeom>
          <a:ln w="3810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线箭头连接符 14">
            <a:extLst>
              <a:ext uri="{FF2B5EF4-FFF2-40B4-BE49-F238E27FC236}">
                <a16:creationId xmlns:a16="http://schemas.microsoft.com/office/drawing/2014/main" id="{ECF49D64-B268-7BC6-A42E-204B2A0F6533}"/>
              </a:ext>
            </a:extLst>
          </p:cNvPr>
          <p:cNvCxnSpPr>
            <a:cxnSpLocks/>
          </p:cNvCxnSpPr>
          <p:nvPr/>
        </p:nvCxnSpPr>
        <p:spPr>
          <a:xfrm>
            <a:off x="7112574" y="2500014"/>
            <a:ext cx="800100" cy="671512"/>
          </a:xfrm>
          <a:prstGeom prst="straightConnector1">
            <a:avLst/>
          </a:prstGeom>
          <a:ln w="3810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80DABC2F-EBDD-F01C-20A3-E7D87D58046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52125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105304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Examples</a:t>
            </a: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–</a:t>
            </a: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inactive</a:t>
            </a: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trail</a:t>
            </a: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20CD1C65-A430-DDC3-769C-402C48470D5D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更多“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C892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人工智能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EC892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&amp;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C892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复杂系统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”的知识，请关注官网：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campus.swarma.org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4" name="内容占位符 8">
            <a:extLst>
              <a:ext uri="{FF2B5EF4-FFF2-40B4-BE49-F238E27FC236}">
                <a16:creationId xmlns:a16="http://schemas.microsoft.com/office/drawing/2014/main" id="{5A1B7008-1B63-FA12-564A-D447E46FC7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781300" y="1681657"/>
            <a:ext cx="6121400" cy="3821991"/>
          </a:xfrm>
          <a:prstGeom prst="rect">
            <a:avLst/>
          </a:prstGeom>
        </p:spPr>
      </p:pic>
      <p:cxnSp>
        <p:nvCxnSpPr>
          <p:cNvPr id="16" name="直线箭头连接符 15">
            <a:extLst>
              <a:ext uri="{FF2B5EF4-FFF2-40B4-BE49-F238E27FC236}">
                <a16:creationId xmlns:a16="http://schemas.microsoft.com/office/drawing/2014/main" id="{81F965E9-A27C-7149-F620-9BDC292FA32F}"/>
              </a:ext>
            </a:extLst>
          </p:cNvPr>
          <p:cNvCxnSpPr>
            <a:cxnSpLocks/>
          </p:cNvCxnSpPr>
          <p:nvPr/>
        </p:nvCxnSpPr>
        <p:spPr>
          <a:xfrm>
            <a:off x="4446588" y="2542877"/>
            <a:ext cx="857250" cy="72866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线箭头连接符 16">
            <a:extLst>
              <a:ext uri="{FF2B5EF4-FFF2-40B4-BE49-F238E27FC236}">
                <a16:creationId xmlns:a16="http://schemas.microsoft.com/office/drawing/2014/main" id="{BC3901B4-DB60-B8CE-9035-FD1F2103CE40}"/>
              </a:ext>
            </a:extLst>
          </p:cNvPr>
          <p:cNvCxnSpPr>
            <a:cxnSpLocks/>
          </p:cNvCxnSpPr>
          <p:nvPr/>
        </p:nvCxnSpPr>
        <p:spPr>
          <a:xfrm flipV="1">
            <a:off x="5392737" y="2550020"/>
            <a:ext cx="800100" cy="67151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线箭头连接符 17">
            <a:extLst>
              <a:ext uri="{FF2B5EF4-FFF2-40B4-BE49-F238E27FC236}">
                <a16:creationId xmlns:a16="http://schemas.microsoft.com/office/drawing/2014/main" id="{693AE9AD-CE7E-E4F8-E8BC-8E4A725B0052}"/>
              </a:ext>
            </a:extLst>
          </p:cNvPr>
          <p:cNvCxnSpPr>
            <a:cxnSpLocks/>
          </p:cNvCxnSpPr>
          <p:nvPr/>
        </p:nvCxnSpPr>
        <p:spPr>
          <a:xfrm>
            <a:off x="6969124" y="2542877"/>
            <a:ext cx="800100" cy="72866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椭圆 18">
            <a:extLst>
              <a:ext uri="{FF2B5EF4-FFF2-40B4-BE49-F238E27FC236}">
                <a16:creationId xmlns:a16="http://schemas.microsoft.com/office/drawing/2014/main" id="{2215A830-3E34-E938-D95E-7BDCD22F9459}"/>
              </a:ext>
            </a:extLst>
          </p:cNvPr>
          <p:cNvSpPr/>
          <p:nvPr/>
        </p:nvSpPr>
        <p:spPr>
          <a:xfrm>
            <a:off x="4348480" y="3271539"/>
            <a:ext cx="1930400" cy="598857"/>
          </a:xfrm>
          <a:prstGeom prst="ellipse">
            <a:avLst/>
          </a:prstGeom>
          <a:solidFill>
            <a:srgbClr val="C00000">
              <a:alpha val="41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C70EA17-BB8B-6F05-4AA6-39CBEFB42B9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7218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11166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Why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Causality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内容占位符 8">
            <a:extLst>
              <a:ext uri="{FF2B5EF4-FFF2-40B4-BE49-F238E27FC236}">
                <a16:creationId xmlns:a16="http://schemas.microsoft.com/office/drawing/2014/main" id="{4E95DF41-0B1B-05B6-4335-789DB92AC1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16605" y="2267493"/>
            <a:ext cx="3240825" cy="2323014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FF423004-7645-C648-0B08-54261192BD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8034" y="2509863"/>
            <a:ext cx="2469366" cy="1855096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7D1EDB20-5AFD-855F-4068-23E1EF089AA1}"/>
              </a:ext>
            </a:extLst>
          </p:cNvPr>
          <p:cNvSpPr txBox="1"/>
          <p:nvPr/>
        </p:nvSpPr>
        <p:spPr>
          <a:xfrm>
            <a:off x="9447179" y="1914777"/>
            <a:ext cx="1408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Models</a:t>
            </a:r>
            <a:endParaRPr kumimoji="1"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2897B8C-8D77-85B2-A031-45753240C2E6}"/>
              </a:ext>
            </a:extLst>
          </p:cNvPr>
          <p:cNvSpPr txBox="1"/>
          <p:nvPr/>
        </p:nvSpPr>
        <p:spPr>
          <a:xfrm>
            <a:off x="1801300" y="1857073"/>
            <a:ext cx="1408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Data</a:t>
            </a:r>
            <a:endParaRPr kumimoji="1" lang="zh-CN" altLang="en-US" dirty="0"/>
          </a:p>
        </p:txBody>
      </p:sp>
      <p:pic>
        <p:nvPicPr>
          <p:cNvPr id="2050" name="Picture 2" descr="Bridge icon stock illustration. Illustration of isolated - 112080406">
            <a:extLst>
              <a:ext uri="{FF2B5EF4-FFF2-40B4-BE49-F238E27FC236}">
                <a16:creationId xmlns:a16="http://schemas.microsoft.com/office/drawing/2014/main" id="{CBE02B8C-9637-8C93-3C55-A97B6B0951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8580" y="2186612"/>
            <a:ext cx="2752285" cy="2403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7D58A0E7-AAAD-1B99-AEC9-D15922B7E7CD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54D7F51-1E04-3363-41A0-21E311F1C5C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9592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105304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Examples</a:t>
            </a: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–</a:t>
            </a: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active</a:t>
            </a: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trail</a:t>
            </a: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20CD1C65-A430-DDC3-769C-402C48470D5D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更多“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C892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人工智能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EC892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&amp;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C892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复杂系统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”的知识，请关注官网：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campus.swarma.org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4" name="内容占位符 8">
            <a:extLst>
              <a:ext uri="{FF2B5EF4-FFF2-40B4-BE49-F238E27FC236}">
                <a16:creationId xmlns:a16="http://schemas.microsoft.com/office/drawing/2014/main" id="{5A1B7008-1B63-FA12-564A-D447E46FC7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781300" y="1681657"/>
            <a:ext cx="6121400" cy="3821991"/>
          </a:xfrm>
          <a:prstGeom prst="rect">
            <a:avLst/>
          </a:prstGeom>
        </p:spPr>
      </p:pic>
      <p:cxnSp>
        <p:nvCxnSpPr>
          <p:cNvPr id="16" name="直线箭头连接符 15">
            <a:extLst>
              <a:ext uri="{FF2B5EF4-FFF2-40B4-BE49-F238E27FC236}">
                <a16:creationId xmlns:a16="http://schemas.microsoft.com/office/drawing/2014/main" id="{81F965E9-A27C-7149-F620-9BDC292FA32F}"/>
              </a:ext>
            </a:extLst>
          </p:cNvPr>
          <p:cNvCxnSpPr>
            <a:cxnSpLocks/>
          </p:cNvCxnSpPr>
          <p:nvPr/>
        </p:nvCxnSpPr>
        <p:spPr>
          <a:xfrm>
            <a:off x="4348480" y="2550020"/>
            <a:ext cx="874397" cy="728662"/>
          </a:xfrm>
          <a:prstGeom prst="straightConnector1">
            <a:avLst/>
          </a:prstGeom>
          <a:ln w="3810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线箭头连接符 16">
            <a:extLst>
              <a:ext uri="{FF2B5EF4-FFF2-40B4-BE49-F238E27FC236}">
                <a16:creationId xmlns:a16="http://schemas.microsoft.com/office/drawing/2014/main" id="{BC3901B4-DB60-B8CE-9035-FD1F2103CE40}"/>
              </a:ext>
            </a:extLst>
          </p:cNvPr>
          <p:cNvCxnSpPr>
            <a:cxnSpLocks/>
          </p:cNvCxnSpPr>
          <p:nvPr/>
        </p:nvCxnSpPr>
        <p:spPr>
          <a:xfrm flipV="1">
            <a:off x="5350828" y="2487150"/>
            <a:ext cx="800100" cy="671512"/>
          </a:xfrm>
          <a:prstGeom prst="straightConnector1">
            <a:avLst/>
          </a:prstGeom>
          <a:ln w="3810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线箭头连接符 17">
            <a:extLst>
              <a:ext uri="{FF2B5EF4-FFF2-40B4-BE49-F238E27FC236}">
                <a16:creationId xmlns:a16="http://schemas.microsoft.com/office/drawing/2014/main" id="{693AE9AD-CE7E-E4F8-E8BC-8E4A725B0052}"/>
              </a:ext>
            </a:extLst>
          </p:cNvPr>
          <p:cNvCxnSpPr>
            <a:cxnSpLocks/>
          </p:cNvCxnSpPr>
          <p:nvPr/>
        </p:nvCxnSpPr>
        <p:spPr>
          <a:xfrm>
            <a:off x="6854666" y="2550020"/>
            <a:ext cx="819349" cy="681873"/>
          </a:xfrm>
          <a:prstGeom prst="straightConnector1">
            <a:avLst/>
          </a:prstGeom>
          <a:ln w="3810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椭圆 18">
            <a:extLst>
              <a:ext uri="{FF2B5EF4-FFF2-40B4-BE49-F238E27FC236}">
                <a16:creationId xmlns:a16="http://schemas.microsoft.com/office/drawing/2014/main" id="{2215A830-3E34-E938-D95E-7BDCD22F9459}"/>
              </a:ext>
            </a:extLst>
          </p:cNvPr>
          <p:cNvSpPr/>
          <p:nvPr/>
        </p:nvSpPr>
        <p:spPr>
          <a:xfrm>
            <a:off x="4348480" y="3271539"/>
            <a:ext cx="1930400" cy="598857"/>
          </a:xfrm>
          <a:prstGeom prst="ellipse">
            <a:avLst/>
          </a:prstGeom>
          <a:solidFill>
            <a:srgbClr val="C00000">
              <a:alpha val="41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F5497B7-E939-9A02-A450-610927A5FB3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9657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105304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Exercise</a:t>
            </a: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20CD1C65-A430-DDC3-769C-402C48470D5D}"/>
              </a:ext>
            </a:extLst>
          </p:cNvPr>
          <p:cNvSpPr txBox="1"/>
          <p:nvPr/>
        </p:nvSpPr>
        <p:spPr>
          <a:xfrm>
            <a:off x="574304" y="6328260"/>
            <a:ext cx="718087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A,B:F, A,G:T, E,C:T, B,H:T </a:t>
            </a:r>
            <a:endParaRPr kumimoji="1" lang="zh-CN" alt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" name="内容占位符 2">
            <a:extLst>
              <a:ext uri="{FF2B5EF4-FFF2-40B4-BE49-F238E27FC236}">
                <a16:creationId xmlns:a16="http://schemas.microsoft.com/office/drawing/2014/main" id="{EB0EFC0E-667D-3840-AD40-7EE2BFEE0D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4039" y="1416983"/>
            <a:ext cx="4482825" cy="4351338"/>
          </a:xfrm>
        </p:spPr>
        <p:txBody>
          <a:bodyPr/>
          <a:lstStyle/>
          <a:p>
            <a:r>
              <a:rPr kumimoji="1" lang="zh-CN" altLang="en-US" dirty="0"/>
              <a:t>下列变量对哪些属于</a:t>
            </a:r>
            <a:r>
              <a:rPr kumimoji="1" lang="en-US" altLang="zh-CN" dirty="0"/>
              <a:t>d</a:t>
            </a:r>
            <a:r>
              <a:rPr kumimoji="1" lang="zh-CN" altLang="en-US" dirty="0"/>
              <a:t>分离集合？</a:t>
            </a:r>
            <a:endParaRPr kumimoji="1" lang="en-US" altLang="zh-CN" dirty="0"/>
          </a:p>
          <a:p>
            <a:r>
              <a:rPr kumimoji="1" lang="en-US" altLang="zh-CN" dirty="0"/>
              <a:t>A,B</a:t>
            </a:r>
          </a:p>
          <a:p>
            <a:r>
              <a:rPr kumimoji="1" lang="en-US" altLang="zh-CN" dirty="0"/>
              <a:t>A,G</a:t>
            </a:r>
          </a:p>
          <a:p>
            <a:r>
              <a:rPr kumimoji="1" lang="en-US" altLang="zh-CN" dirty="0"/>
              <a:t>E,C</a:t>
            </a:r>
          </a:p>
          <a:p>
            <a:r>
              <a:rPr kumimoji="1" lang="en-US" altLang="zh-CN" dirty="0"/>
              <a:t>B,H</a:t>
            </a:r>
            <a:endParaRPr kumimoji="1" lang="zh-CN" altLang="en-US" dirty="0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4C722056-7A14-9283-C554-9D121377C5D0}"/>
              </a:ext>
            </a:extLst>
          </p:cNvPr>
          <p:cNvSpPr/>
          <p:nvPr/>
        </p:nvSpPr>
        <p:spPr>
          <a:xfrm>
            <a:off x="6846306" y="1416984"/>
            <a:ext cx="485775" cy="485775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A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BA7884FB-12C4-2E53-9F25-5F7DD0A77790}"/>
              </a:ext>
            </a:extLst>
          </p:cNvPr>
          <p:cNvSpPr/>
          <p:nvPr/>
        </p:nvSpPr>
        <p:spPr>
          <a:xfrm>
            <a:off x="7884531" y="1416983"/>
            <a:ext cx="485775" cy="485775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B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8A86ABB4-340F-4B90-D5AF-7E2B8E93E556}"/>
              </a:ext>
            </a:extLst>
          </p:cNvPr>
          <p:cNvSpPr/>
          <p:nvPr/>
        </p:nvSpPr>
        <p:spPr>
          <a:xfrm>
            <a:off x="6617706" y="2553356"/>
            <a:ext cx="485775" cy="485775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E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813733C4-2D0A-DEF8-E952-2EE75E00A0F5}"/>
              </a:ext>
            </a:extLst>
          </p:cNvPr>
          <p:cNvSpPr/>
          <p:nvPr/>
        </p:nvSpPr>
        <p:spPr>
          <a:xfrm>
            <a:off x="9056106" y="1902758"/>
            <a:ext cx="485775" cy="485775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C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DCDDD83F-5BA4-A7EC-FE95-C261D2DD2E69}"/>
              </a:ext>
            </a:extLst>
          </p:cNvPr>
          <p:cNvSpPr/>
          <p:nvPr/>
        </p:nvSpPr>
        <p:spPr>
          <a:xfrm>
            <a:off x="7770231" y="2529544"/>
            <a:ext cx="485775" cy="48577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D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918DEBB3-686A-8F9F-3160-690E6A0B251E}"/>
              </a:ext>
            </a:extLst>
          </p:cNvPr>
          <p:cNvSpPr/>
          <p:nvPr/>
        </p:nvSpPr>
        <p:spPr>
          <a:xfrm>
            <a:off x="7103481" y="3560624"/>
            <a:ext cx="485775" cy="485775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F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9D3AEF1E-6D41-8699-14E7-364F2DDBDAF2}"/>
              </a:ext>
            </a:extLst>
          </p:cNvPr>
          <p:cNvSpPr/>
          <p:nvPr/>
        </p:nvSpPr>
        <p:spPr>
          <a:xfrm>
            <a:off x="8370306" y="3560624"/>
            <a:ext cx="485775" cy="485775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G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F8EF0442-3857-DA0B-6BE0-20CE5F1D98A6}"/>
              </a:ext>
            </a:extLst>
          </p:cNvPr>
          <p:cNvSpPr/>
          <p:nvPr/>
        </p:nvSpPr>
        <p:spPr>
          <a:xfrm>
            <a:off x="7770230" y="4769784"/>
            <a:ext cx="485775" cy="48577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H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25" name="直线箭头连接符 24">
            <a:extLst>
              <a:ext uri="{FF2B5EF4-FFF2-40B4-BE49-F238E27FC236}">
                <a16:creationId xmlns:a16="http://schemas.microsoft.com/office/drawing/2014/main" id="{BFFD6808-996F-1DE3-100B-E0A8EB635D82}"/>
              </a:ext>
            </a:extLst>
          </p:cNvPr>
          <p:cNvCxnSpPr>
            <a:cxnSpLocks/>
            <a:stCxn id="12" idx="6"/>
            <a:endCxn id="13" idx="2"/>
          </p:cNvCxnSpPr>
          <p:nvPr/>
        </p:nvCxnSpPr>
        <p:spPr>
          <a:xfrm flipV="1">
            <a:off x="7332081" y="1659871"/>
            <a:ext cx="552450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线箭头连接符 25">
            <a:extLst>
              <a:ext uri="{FF2B5EF4-FFF2-40B4-BE49-F238E27FC236}">
                <a16:creationId xmlns:a16="http://schemas.microsoft.com/office/drawing/2014/main" id="{B03F2D72-51DB-8B0B-BB4E-23F154F68860}"/>
              </a:ext>
            </a:extLst>
          </p:cNvPr>
          <p:cNvCxnSpPr>
            <a:stCxn id="13" idx="4"/>
            <a:endCxn id="21" idx="0"/>
          </p:cNvCxnSpPr>
          <p:nvPr/>
        </p:nvCxnSpPr>
        <p:spPr>
          <a:xfrm flipH="1">
            <a:off x="8013119" y="1902758"/>
            <a:ext cx="114300" cy="6267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线箭头连接符 26">
            <a:extLst>
              <a:ext uri="{FF2B5EF4-FFF2-40B4-BE49-F238E27FC236}">
                <a16:creationId xmlns:a16="http://schemas.microsoft.com/office/drawing/2014/main" id="{18F6859D-D2D9-1607-A6D2-AD0EE3D648D7}"/>
              </a:ext>
            </a:extLst>
          </p:cNvPr>
          <p:cNvCxnSpPr>
            <a:stCxn id="20" idx="3"/>
            <a:endCxn id="21" idx="7"/>
          </p:cNvCxnSpPr>
          <p:nvPr/>
        </p:nvCxnSpPr>
        <p:spPr>
          <a:xfrm flipH="1">
            <a:off x="8184866" y="2317393"/>
            <a:ext cx="942380" cy="28329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线箭头连接符 27">
            <a:extLst>
              <a:ext uri="{FF2B5EF4-FFF2-40B4-BE49-F238E27FC236}">
                <a16:creationId xmlns:a16="http://schemas.microsoft.com/office/drawing/2014/main" id="{60F6E41B-6E77-1495-0C81-0099F337F204}"/>
              </a:ext>
            </a:extLst>
          </p:cNvPr>
          <p:cNvCxnSpPr>
            <a:stCxn id="21" idx="5"/>
            <a:endCxn id="23" idx="0"/>
          </p:cNvCxnSpPr>
          <p:nvPr/>
        </p:nvCxnSpPr>
        <p:spPr>
          <a:xfrm>
            <a:off x="8184866" y="2944179"/>
            <a:ext cx="428328" cy="6164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线箭头连接符 28">
            <a:extLst>
              <a:ext uri="{FF2B5EF4-FFF2-40B4-BE49-F238E27FC236}">
                <a16:creationId xmlns:a16="http://schemas.microsoft.com/office/drawing/2014/main" id="{560B71AE-3585-F640-EBA6-A0F95E803675}"/>
              </a:ext>
            </a:extLst>
          </p:cNvPr>
          <p:cNvCxnSpPr>
            <a:stCxn id="21" idx="3"/>
            <a:endCxn id="22" idx="0"/>
          </p:cNvCxnSpPr>
          <p:nvPr/>
        </p:nvCxnSpPr>
        <p:spPr>
          <a:xfrm flipH="1">
            <a:off x="7346369" y="2944179"/>
            <a:ext cx="495002" cy="6164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线箭头连接符 29">
            <a:extLst>
              <a:ext uri="{FF2B5EF4-FFF2-40B4-BE49-F238E27FC236}">
                <a16:creationId xmlns:a16="http://schemas.microsoft.com/office/drawing/2014/main" id="{0AA4DE85-A32C-3FB7-E27D-AF9B99064210}"/>
              </a:ext>
            </a:extLst>
          </p:cNvPr>
          <p:cNvCxnSpPr>
            <a:stCxn id="22" idx="5"/>
            <a:endCxn id="24" idx="0"/>
          </p:cNvCxnSpPr>
          <p:nvPr/>
        </p:nvCxnSpPr>
        <p:spPr>
          <a:xfrm>
            <a:off x="7518116" y="3975259"/>
            <a:ext cx="495002" cy="7945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线箭头连接符 30">
            <a:extLst>
              <a:ext uri="{FF2B5EF4-FFF2-40B4-BE49-F238E27FC236}">
                <a16:creationId xmlns:a16="http://schemas.microsoft.com/office/drawing/2014/main" id="{6D21A914-A1C5-4630-804B-9EFD71934A20}"/>
              </a:ext>
            </a:extLst>
          </p:cNvPr>
          <p:cNvCxnSpPr>
            <a:stCxn id="23" idx="4"/>
            <a:endCxn id="24" idx="0"/>
          </p:cNvCxnSpPr>
          <p:nvPr/>
        </p:nvCxnSpPr>
        <p:spPr>
          <a:xfrm flipH="1">
            <a:off x="8013118" y="4046399"/>
            <a:ext cx="600076" cy="7233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线箭头连接符 31">
            <a:extLst>
              <a:ext uri="{FF2B5EF4-FFF2-40B4-BE49-F238E27FC236}">
                <a16:creationId xmlns:a16="http://schemas.microsoft.com/office/drawing/2014/main" id="{059E2C08-6A87-A0D4-172B-07124924BA24}"/>
              </a:ext>
            </a:extLst>
          </p:cNvPr>
          <p:cNvCxnSpPr>
            <a:stCxn id="15" idx="4"/>
            <a:endCxn id="22" idx="1"/>
          </p:cNvCxnSpPr>
          <p:nvPr/>
        </p:nvCxnSpPr>
        <p:spPr>
          <a:xfrm>
            <a:off x="6860594" y="3039131"/>
            <a:ext cx="314027" cy="5926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>
            <a:extLst>
              <a:ext uri="{FF2B5EF4-FFF2-40B4-BE49-F238E27FC236}">
                <a16:creationId xmlns:a16="http://schemas.microsoft.com/office/drawing/2014/main" id="{5A5978D5-C1F5-4724-481D-503BB8AD29E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77483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105304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Exercise</a:t>
            </a: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20CD1C65-A430-DDC3-769C-402C48470D5D}"/>
              </a:ext>
            </a:extLst>
          </p:cNvPr>
          <p:cNvSpPr txBox="1"/>
          <p:nvPr/>
        </p:nvSpPr>
        <p:spPr>
          <a:xfrm>
            <a:off x="574304" y="6328260"/>
            <a:ext cx="71808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A,B:F,   A,G:F,  E,C:F, B,H:F</a:t>
            </a:r>
            <a:endParaRPr kumimoji="1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" name="内容占位符 2">
            <a:extLst>
              <a:ext uri="{FF2B5EF4-FFF2-40B4-BE49-F238E27FC236}">
                <a16:creationId xmlns:a16="http://schemas.microsoft.com/office/drawing/2014/main" id="{EB0EFC0E-667D-3840-AD40-7EE2BFEE0D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4039" y="1416983"/>
            <a:ext cx="4482825" cy="4351338"/>
          </a:xfrm>
        </p:spPr>
        <p:txBody>
          <a:bodyPr/>
          <a:lstStyle/>
          <a:p>
            <a:r>
              <a:rPr kumimoji="1" lang="zh-CN" altLang="en-US" dirty="0"/>
              <a:t>下列变量对哪些属于</a:t>
            </a:r>
            <a:r>
              <a:rPr kumimoji="1" lang="en-US" altLang="zh-CN" dirty="0"/>
              <a:t>d</a:t>
            </a:r>
            <a:r>
              <a:rPr kumimoji="1" lang="zh-CN" altLang="en-US" dirty="0"/>
              <a:t>分离集合？</a:t>
            </a:r>
            <a:endParaRPr kumimoji="1" lang="en-US" altLang="zh-CN" dirty="0"/>
          </a:p>
          <a:p>
            <a:r>
              <a:rPr kumimoji="1" lang="en-US" altLang="zh-CN" dirty="0"/>
              <a:t>A,B</a:t>
            </a:r>
          </a:p>
          <a:p>
            <a:r>
              <a:rPr kumimoji="1" lang="en-US" altLang="zh-CN" dirty="0"/>
              <a:t>A,G</a:t>
            </a:r>
          </a:p>
          <a:p>
            <a:r>
              <a:rPr kumimoji="1" lang="en-US" altLang="zh-CN" dirty="0"/>
              <a:t>E,C</a:t>
            </a:r>
          </a:p>
          <a:p>
            <a:r>
              <a:rPr kumimoji="1" lang="en-US" altLang="zh-CN" dirty="0"/>
              <a:t>B,H</a:t>
            </a:r>
            <a:endParaRPr kumimoji="1" lang="zh-CN" altLang="en-US" dirty="0"/>
          </a:p>
        </p:txBody>
      </p:sp>
      <p:sp>
        <p:nvSpPr>
          <p:cNvPr id="2" name="椭圆 1">
            <a:extLst>
              <a:ext uri="{FF2B5EF4-FFF2-40B4-BE49-F238E27FC236}">
                <a16:creationId xmlns:a16="http://schemas.microsoft.com/office/drawing/2014/main" id="{459AAC6F-B6A4-4CF2-A3B7-D0B7A8DADE53}"/>
              </a:ext>
            </a:extLst>
          </p:cNvPr>
          <p:cNvSpPr/>
          <p:nvPr/>
        </p:nvSpPr>
        <p:spPr>
          <a:xfrm>
            <a:off x="6754720" y="1416984"/>
            <a:ext cx="485775" cy="485775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A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C72CDF06-B4B7-5753-C5EB-0D24523E0D01}"/>
              </a:ext>
            </a:extLst>
          </p:cNvPr>
          <p:cNvSpPr/>
          <p:nvPr/>
        </p:nvSpPr>
        <p:spPr>
          <a:xfrm>
            <a:off x="7792945" y="1416983"/>
            <a:ext cx="485775" cy="485775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B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42683E57-F20A-6A9A-9CF9-72DC744DE017}"/>
              </a:ext>
            </a:extLst>
          </p:cNvPr>
          <p:cNvSpPr/>
          <p:nvPr/>
        </p:nvSpPr>
        <p:spPr>
          <a:xfrm>
            <a:off x="6526120" y="2553356"/>
            <a:ext cx="485775" cy="485775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E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79B25463-77DC-DB31-4A95-B3FA5B432B1E}"/>
              </a:ext>
            </a:extLst>
          </p:cNvPr>
          <p:cNvSpPr/>
          <p:nvPr/>
        </p:nvSpPr>
        <p:spPr>
          <a:xfrm>
            <a:off x="8964520" y="1902758"/>
            <a:ext cx="485775" cy="485775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C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C4B86DDB-1EC8-98D9-B4C3-BEE4D90699B9}"/>
              </a:ext>
            </a:extLst>
          </p:cNvPr>
          <p:cNvSpPr/>
          <p:nvPr/>
        </p:nvSpPr>
        <p:spPr>
          <a:xfrm>
            <a:off x="7678645" y="2529544"/>
            <a:ext cx="485775" cy="48577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D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98849A0A-1A94-F641-180E-AECC2A26CF23}"/>
              </a:ext>
            </a:extLst>
          </p:cNvPr>
          <p:cNvSpPr/>
          <p:nvPr/>
        </p:nvSpPr>
        <p:spPr>
          <a:xfrm>
            <a:off x="7011895" y="3560624"/>
            <a:ext cx="485775" cy="485775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F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461E5031-6FF8-3472-C370-2BFC00494BA6}"/>
              </a:ext>
            </a:extLst>
          </p:cNvPr>
          <p:cNvSpPr/>
          <p:nvPr/>
        </p:nvSpPr>
        <p:spPr>
          <a:xfrm>
            <a:off x="8278720" y="3560624"/>
            <a:ext cx="485775" cy="485775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G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399D5D92-4E7B-AFB3-DA7D-A0BB303214EF}"/>
              </a:ext>
            </a:extLst>
          </p:cNvPr>
          <p:cNvSpPr/>
          <p:nvPr/>
        </p:nvSpPr>
        <p:spPr>
          <a:xfrm>
            <a:off x="7678644" y="4769784"/>
            <a:ext cx="485775" cy="48577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H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34" name="直线箭头连接符 33">
            <a:extLst>
              <a:ext uri="{FF2B5EF4-FFF2-40B4-BE49-F238E27FC236}">
                <a16:creationId xmlns:a16="http://schemas.microsoft.com/office/drawing/2014/main" id="{A98C63D7-4AC3-1A3F-ACDD-82D876ABC1DB}"/>
              </a:ext>
            </a:extLst>
          </p:cNvPr>
          <p:cNvCxnSpPr>
            <a:cxnSpLocks/>
            <a:stCxn id="2" idx="6"/>
            <a:endCxn id="4" idx="2"/>
          </p:cNvCxnSpPr>
          <p:nvPr/>
        </p:nvCxnSpPr>
        <p:spPr>
          <a:xfrm flipV="1">
            <a:off x="7240495" y="1659871"/>
            <a:ext cx="552450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线箭头连接符 34">
            <a:extLst>
              <a:ext uri="{FF2B5EF4-FFF2-40B4-BE49-F238E27FC236}">
                <a16:creationId xmlns:a16="http://schemas.microsoft.com/office/drawing/2014/main" id="{3FD93571-3552-116C-9855-E617431EF6C4}"/>
              </a:ext>
            </a:extLst>
          </p:cNvPr>
          <p:cNvCxnSpPr>
            <a:stCxn id="4" idx="4"/>
            <a:endCxn id="17" idx="0"/>
          </p:cNvCxnSpPr>
          <p:nvPr/>
        </p:nvCxnSpPr>
        <p:spPr>
          <a:xfrm flipH="1">
            <a:off x="7921533" y="1902758"/>
            <a:ext cx="114300" cy="6267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线箭头连接符 35">
            <a:extLst>
              <a:ext uri="{FF2B5EF4-FFF2-40B4-BE49-F238E27FC236}">
                <a16:creationId xmlns:a16="http://schemas.microsoft.com/office/drawing/2014/main" id="{962088F0-2AB7-3617-5071-C981B93BA638}"/>
              </a:ext>
            </a:extLst>
          </p:cNvPr>
          <p:cNvCxnSpPr>
            <a:stCxn id="16" idx="3"/>
            <a:endCxn id="17" idx="7"/>
          </p:cNvCxnSpPr>
          <p:nvPr/>
        </p:nvCxnSpPr>
        <p:spPr>
          <a:xfrm flipH="1">
            <a:off x="8093280" y="2317393"/>
            <a:ext cx="942380" cy="28329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线箭头连接符 36">
            <a:extLst>
              <a:ext uri="{FF2B5EF4-FFF2-40B4-BE49-F238E27FC236}">
                <a16:creationId xmlns:a16="http://schemas.microsoft.com/office/drawing/2014/main" id="{2DF0D880-24B6-D817-EDB8-0FFA459DB340}"/>
              </a:ext>
            </a:extLst>
          </p:cNvPr>
          <p:cNvCxnSpPr>
            <a:stCxn id="17" idx="5"/>
            <a:endCxn id="19" idx="0"/>
          </p:cNvCxnSpPr>
          <p:nvPr/>
        </p:nvCxnSpPr>
        <p:spPr>
          <a:xfrm>
            <a:off x="8093280" y="2944179"/>
            <a:ext cx="428328" cy="6164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线箭头连接符 37">
            <a:extLst>
              <a:ext uri="{FF2B5EF4-FFF2-40B4-BE49-F238E27FC236}">
                <a16:creationId xmlns:a16="http://schemas.microsoft.com/office/drawing/2014/main" id="{6569836B-3950-5D8E-E30E-BC515CA5AA8E}"/>
              </a:ext>
            </a:extLst>
          </p:cNvPr>
          <p:cNvCxnSpPr>
            <a:stCxn id="17" idx="3"/>
            <a:endCxn id="18" idx="0"/>
          </p:cNvCxnSpPr>
          <p:nvPr/>
        </p:nvCxnSpPr>
        <p:spPr>
          <a:xfrm flipH="1">
            <a:off x="7254783" y="2944179"/>
            <a:ext cx="495002" cy="6164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线箭头连接符 38">
            <a:extLst>
              <a:ext uri="{FF2B5EF4-FFF2-40B4-BE49-F238E27FC236}">
                <a16:creationId xmlns:a16="http://schemas.microsoft.com/office/drawing/2014/main" id="{7B0BBC84-2FE3-9BC1-04C9-C64261F846E1}"/>
              </a:ext>
            </a:extLst>
          </p:cNvPr>
          <p:cNvCxnSpPr>
            <a:stCxn id="18" idx="5"/>
            <a:endCxn id="33" idx="0"/>
          </p:cNvCxnSpPr>
          <p:nvPr/>
        </p:nvCxnSpPr>
        <p:spPr>
          <a:xfrm>
            <a:off x="7426530" y="3975259"/>
            <a:ext cx="495002" cy="7945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线箭头连接符 39">
            <a:extLst>
              <a:ext uri="{FF2B5EF4-FFF2-40B4-BE49-F238E27FC236}">
                <a16:creationId xmlns:a16="http://schemas.microsoft.com/office/drawing/2014/main" id="{255F42F8-E9EF-F43C-DFBA-044AF661F06E}"/>
              </a:ext>
            </a:extLst>
          </p:cNvPr>
          <p:cNvCxnSpPr>
            <a:stCxn id="19" idx="4"/>
            <a:endCxn id="33" idx="0"/>
          </p:cNvCxnSpPr>
          <p:nvPr/>
        </p:nvCxnSpPr>
        <p:spPr>
          <a:xfrm flipH="1">
            <a:off x="7921532" y="4046399"/>
            <a:ext cx="600076" cy="7233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线箭头连接符 40">
            <a:extLst>
              <a:ext uri="{FF2B5EF4-FFF2-40B4-BE49-F238E27FC236}">
                <a16:creationId xmlns:a16="http://schemas.microsoft.com/office/drawing/2014/main" id="{48240879-6E92-C57A-2CF2-C70940AA0D66}"/>
              </a:ext>
            </a:extLst>
          </p:cNvPr>
          <p:cNvCxnSpPr>
            <a:stCxn id="14" idx="4"/>
            <a:endCxn id="18" idx="1"/>
          </p:cNvCxnSpPr>
          <p:nvPr/>
        </p:nvCxnSpPr>
        <p:spPr>
          <a:xfrm>
            <a:off x="6769008" y="3039131"/>
            <a:ext cx="314027" cy="5926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线箭头连接符 41">
            <a:extLst>
              <a:ext uri="{FF2B5EF4-FFF2-40B4-BE49-F238E27FC236}">
                <a16:creationId xmlns:a16="http://schemas.microsoft.com/office/drawing/2014/main" id="{9101DF7F-BB71-C7E5-80D7-C8B70C6B320C}"/>
              </a:ext>
            </a:extLst>
          </p:cNvPr>
          <p:cNvCxnSpPr>
            <a:cxnSpLocks/>
            <a:stCxn id="2" idx="4"/>
            <a:endCxn id="14" idx="0"/>
          </p:cNvCxnSpPr>
          <p:nvPr/>
        </p:nvCxnSpPr>
        <p:spPr>
          <a:xfrm flipH="1">
            <a:off x="6769008" y="1902759"/>
            <a:ext cx="228600" cy="6505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96D4FEA4-CEFC-7AAC-B2D8-541A2A3A496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9098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105304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How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Do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without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Real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Intervention?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20CD1C65-A430-DDC3-769C-402C48470D5D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内容占位符 2">
            <a:extLst>
              <a:ext uri="{FF2B5EF4-FFF2-40B4-BE49-F238E27FC236}">
                <a16:creationId xmlns:a16="http://schemas.microsoft.com/office/drawing/2014/main" id="{3433460C-764C-10C7-90B0-DAA50F8651AC}"/>
              </a:ext>
            </a:extLst>
          </p:cNvPr>
          <p:cNvSpPr>
            <a:spLocks noGrp="1"/>
          </p:cNvSpPr>
          <p:nvPr/>
        </p:nvSpPr>
        <p:spPr>
          <a:xfrm>
            <a:off x="1025912" y="158097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fontAlgn="auto">
              <a:lnSpc>
                <a:spcPct val="120000"/>
              </a:lnSpc>
              <a:buNone/>
            </a:pPr>
            <a:endParaRPr lang="zh-CN" altLang="en-US" dirty="0"/>
          </a:p>
          <a:p>
            <a:pPr lvl="0" fontAlgn="auto">
              <a:lnSpc>
                <a:spcPct val="120000"/>
              </a:lnSpc>
            </a:pPr>
            <a:r>
              <a:rPr lang="zh-CN" altLang="en-US" dirty="0"/>
              <a:t>观察性研究（</a:t>
            </a:r>
            <a:r>
              <a:rPr lang="en-US" altLang="zh-CN" dirty="0"/>
              <a:t>Observational Study</a:t>
            </a:r>
            <a:r>
              <a:rPr lang="zh-CN" altLang="en-US" dirty="0"/>
              <a:t>）</a:t>
            </a:r>
          </a:p>
          <a:p>
            <a:pPr lvl="1" fontAlgn="auto">
              <a:lnSpc>
                <a:spcPct val="120000"/>
              </a:lnSpc>
            </a:pPr>
            <a:r>
              <a:rPr lang="en-US" altLang="zh-CN" dirty="0"/>
              <a:t>Do</a:t>
            </a:r>
            <a:r>
              <a:rPr lang="zh-CN" altLang="en-US" dirty="0"/>
              <a:t>算子：通过图的内在约束阻断路径</a:t>
            </a:r>
          </a:p>
          <a:p>
            <a:pPr lvl="2" fontAlgn="auto">
              <a:lnSpc>
                <a:spcPct val="120000"/>
              </a:lnSpc>
            </a:pPr>
            <a:r>
              <a:rPr lang="zh-CN" altLang="en-US" dirty="0">
                <a:sym typeface="+mn-ea"/>
              </a:rPr>
              <a:t>识别后门路径</a:t>
            </a:r>
            <a:endParaRPr lang="zh-CN" altLang="en-US" dirty="0"/>
          </a:p>
          <a:p>
            <a:pPr lvl="2" fontAlgn="auto">
              <a:lnSpc>
                <a:spcPct val="120000"/>
              </a:lnSpc>
            </a:pPr>
            <a:r>
              <a:rPr lang="zh-CN" altLang="en-US" dirty="0"/>
              <a:t>控制（调整）后门路径上面的变量</a:t>
            </a:r>
            <a:endParaRPr lang="en-US" altLang="zh-CN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10CCEC7-C650-D2F6-22DB-6746A020115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31208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105304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Backdoor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Criterion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20CD1C65-A430-DDC3-769C-402C48470D5D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1" name="直线箭头连接符 40">
            <a:extLst>
              <a:ext uri="{FF2B5EF4-FFF2-40B4-BE49-F238E27FC236}">
                <a16:creationId xmlns:a16="http://schemas.microsoft.com/office/drawing/2014/main" id="{7C404902-B78F-B3B3-1227-F28F27AE0C36}"/>
              </a:ext>
            </a:extLst>
          </p:cNvPr>
          <p:cNvCxnSpPr>
            <a:cxnSpLocks/>
          </p:cNvCxnSpPr>
          <p:nvPr/>
        </p:nvCxnSpPr>
        <p:spPr>
          <a:xfrm>
            <a:off x="3130062" y="3378284"/>
            <a:ext cx="996461" cy="136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>
            <a:extLst>
              <a:ext uri="{FF2B5EF4-FFF2-40B4-BE49-F238E27FC236}">
                <a16:creationId xmlns:a16="http://schemas.microsoft.com/office/drawing/2014/main" id="{F47DDB0A-B345-AC72-8468-77E05BDE07D0}"/>
              </a:ext>
            </a:extLst>
          </p:cNvPr>
          <p:cNvSpPr txBox="1"/>
          <p:nvPr/>
        </p:nvSpPr>
        <p:spPr>
          <a:xfrm>
            <a:off x="207226" y="1944353"/>
            <a:ext cx="6083920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400" dirty="0"/>
              <a:t>Given an ordered pair of variables (X, Y) in a directed acyclic graph G, a set of variables Z satisfies the </a:t>
            </a:r>
            <a:r>
              <a:rPr lang="en-US" altLang="zh-CN" sz="2400" dirty="0">
                <a:solidFill>
                  <a:srgbClr val="FF0000"/>
                </a:solidFill>
              </a:rPr>
              <a:t>backdoor criterion</a:t>
            </a:r>
            <a:r>
              <a:rPr lang="en-US" altLang="zh-CN" sz="2400" dirty="0"/>
              <a:t> relative to (X, Y) if no node in Z is a descendant of X, and Z blocks every path between X and Y that contains an arrow into X.</a:t>
            </a:r>
          </a:p>
        </p:txBody>
      </p:sp>
      <p:pic>
        <p:nvPicPr>
          <p:cNvPr id="26" name="Picture 2">
            <a:extLst>
              <a:ext uri="{FF2B5EF4-FFF2-40B4-BE49-F238E27FC236}">
                <a16:creationId xmlns:a16="http://schemas.microsoft.com/office/drawing/2014/main" id="{3ED75E9C-0E35-220B-182E-05C84B10CC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6148" y="5046776"/>
            <a:ext cx="4180233" cy="555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椭圆 1">
            <a:extLst>
              <a:ext uri="{FF2B5EF4-FFF2-40B4-BE49-F238E27FC236}">
                <a16:creationId xmlns:a16="http://schemas.microsoft.com/office/drawing/2014/main" id="{C1A269B5-F631-059C-64BC-AAE28D16DA0E}"/>
              </a:ext>
            </a:extLst>
          </p:cNvPr>
          <p:cNvSpPr/>
          <p:nvPr/>
        </p:nvSpPr>
        <p:spPr>
          <a:xfrm>
            <a:off x="8932784" y="2166050"/>
            <a:ext cx="1017686" cy="92188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Z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56D9F11F-CB23-7B2A-03FC-1BC5354DD0FD}"/>
              </a:ext>
            </a:extLst>
          </p:cNvPr>
          <p:cNvSpPr/>
          <p:nvPr/>
        </p:nvSpPr>
        <p:spPr>
          <a:xfrm>
            <a:off x="7755179" y="3305160"/>
            <a:ext cx="1017686" cy="9218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X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B98075E4-94CC-DB34-5C05-4D41F977BA45}"/>
              </a:ext>
            </a:extLst>
          </p:cNvPr>
          <p:cNvSpPr/>
          <p:nvPr/>
        </p:nvSpPr>
        <p:spPr>
          <a:xfrm>
            <a:off x="10110389" y="3305160"/>
            <a:ext cx="1017686" cy="9218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Y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cxnSp>
        <p:nvCxnSpPr>
          <p:cNvPr id="12" name="直线箭头连接符 11">
            <a:extLst>
              <a:ext uri="{FF2B5EF4-FFF2-40B4-BE49-F238E27FC236}">
                <a16:creationId xmlns:a16="http://schemas.microsoft.com/office/drawing/2014/main" id="{5FFA112E-DA9F-52A1-75D7-F1A18D81BB61}"/>
              </a:ext>
            </a:extLst>
          </p:cNvPr>
          <p:cNvCxnSpPr>
            <a:cxnSpLocks/>
            <a:stCxn id="2" idx="3"/>
            <a:endCxn id="4" idx="7"/>
          </p:cNvCxnSpPr>
          <p:nvPr/>
        </p:nvCxnSpPr>
        <p:spPr>
          <a:xfrm flipH="1">
            <a:off x="8623828" y="2952926"/>
            <a:ext cx="457993" cy="4872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线箭头连接符 12">
            <a:extLst>
              <a:ext uri="{FF2B5EF4-FFF2-40B4-BE49-F238E27FC236}">
                <a16:creationId xmlns:a16="http://schemas.microsoft.com/office/drawing/2014/main" id="{F488E4B0-9BBB-8615-34AE-2435B0E5B23C}"/>
              </a:ext>
            </a:extLst>
          </p:cNvPr>
          <p:cNvCxnSpPr>
            <a:cxnSpLocks/>
            <a:stCxn id="2" idx="5"/>
            <a:endCxn id="11" idx="1"/>
          </p:cNvCxnSpPr>
          <p:nvPr/>
        </p:nvCxnSpPr>
        <p:spPr>
          <a:xfrm>
            <a:off x="9801433" y="2952926"/>
            <a:ext cx="457993" cy="4872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线箭头连接符 13">
            <a:extLst>
              <a:ext uri="{FF2B5EF4-FFF2-40B4-BE49-F238E27FC236}">
                <a16:creationId xmlns:a16="http://schemas.microsoft.com/office/drawing/2014/main" id="{6D27C719-5006-71B3-D045-017FCFF88957}"/>
              </a:ext>
            </a:extLst>
          </p:cNvPr>
          <p:cNvCxnSpPr>
            <a:cxnSpLocks/>
            <a:stCxn id="4" idx="6"/>
            <a:endCxn id="11" idx="2"/>
          </p:cNvCxnSpPr>
          <p:nvPr/>
        </p:nvCxnSpPr>
        <p:spPr>
          <a:xfrm>
            <a:off x="8772865" y="3766102"/>
            <a:ext cx="133752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图片 14">
            <a:extLst>
              <a:ext uri="{FF2B5EF4-FFF2-40B4-BE49-F238E27FC236}">
                <a16:creationId xmlns:a16="http://schemas.microsoft.com/office/drawing/2014/main" id="{70E44BD1-6152-1757-7681-94E542BE2D9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12987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105304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What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Backdoor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20CD1C65-A430-DDC3-769C-402C48470D5D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1" name="直线箭头连接符 40">
            <a:extLst>
              <a:ext uri="{FF2B5EF4-FFF2-40B4-BE49-F238E27FC236}">
                <a16:creationId xmlns:a16="http://schemas.microsoft.com/office/drawing/2014/main" id="{7C404902-B78F-B3B3-1227-F28F27AE0C36}"/>
              </a:ext>
            </a:extLst>
          </p:cNvPr>
          <p:cNvCxnSpPr>
            <a:cxnSpLocks/>
          </p:cNvCxnSpPr>
          <p:nvPr/>
        </p:nvCxnSpPr>
        <p:spPr>
          <a:xfrm>
            <a:off x="3130062" y="3378284"/>
            <a:ext cx="996461" cy="136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>
            <a:extLst>
              <a:ext uri="{FF2B5EF4-FFF2-40B4-BE49-F238E27FC236}">
                <a16:creationId xmlns:a16="http://schemas.microsoft.com/office/drawing/2014/main" id="{4BACF462-91E5-1075-3693-82AB7427FE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2782" y="1202615"/>
            <a:ext cx="7162327" cy="4351338"/>
          </a:xfrm>
          <a:prstGeom prst="rect">
            <a:avLst/>
          </a:prstGeom>
        </p:spPr>
      </p:pic>
      <p:sp>
        <p:nvSpPr>
          <p:cNvPr id="4" name="内容占位符 2">
            <a:extLst>
              <a:ext uri="{FF2B5EF4-FFF2-40B4-BE49-F238E27FC236}">
                <a16:creationId xmlns:a16="http://schemas.microsoft.com/office/drawing/2014/main" id="{9F7AF023-F75B-1B84-A36E-B204247E7C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768320"/>
            <a:ext cx="9220200" cy="334160"/>
          </a:xfrm>
        </p:spPr>
        <p:txBody>
          <a:bodyPr>
            <a:normAutofit fontScale="92500" lnSpcReduction="10000"/>
          </a:bodyPr>
          <a:lstStyle/>
          <a:p>
            <a:pPr algn="ctr"/>
            <a:r>
              <a:rPr lang="en" altLang="zh-CN" dirty="0"/>
              <a:t>a</a:t>
            </a:r>
            <a:r>
              <a:rPr lang="en-US" altLang="zh-CN" dirty="0"/>
              <a:t>n</a:t>
            </a:r>
            <a:r>
              <a:rPr lang="en" altLang="zh-CN" dirty="0"/>
              <a:t> undirected path between X and Y with an arrow into X.</a:t>
            </a:r>
            <a:endParaRPr kumimoji="1"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211CC121-63DF-7475-D3F3-6480B257749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09350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105304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Backdoor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formula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20CD1C65-A430-DDC3-769C-402C48470D5D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内容占位符 2">
            <a:extLst>
              <a:ext uri="{FF2B5EF4-FFF2-40B4-BE49-F238E27FC236}">
                <a16:creationId xmlns:a16="http://schemas.microsoft.com/office/drawing/2014/main" id="{929924E1-230E-22B0-FBEA-853F0709F2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3184" y="1308554"/>
            <a:ext cx="7071995" cy="4525010"/>
          </a:xfrm>
        </p:spPr>
        <p:txBody>
          <a:bodyPr>
            <a:normAutofit/>
          </a:bodyPr>
          <a:lstStyle/>
          <a:p>
            <a:pPr lvl="1"/>
            <a:endParaRPr lang="en-US" altLang="zh-CN" dirty="0"/>
          </a:p>
          <a:p>
            <a:pPr lvl="0"/>
            <a:r>
              <a:rPr lang="zh-CN" altLang="en-US" dirty="0"/>
              <a:t>下面的</a:t>
            </a:r>
            <a:r>
              <a:rPr lang="zh-CN" altLang="en-US" dirty="0">
                <a:solidFill>
                  <a:srgbClr val="FF0000"/>
                </a:solidFill>
              </a:rPr>
              <a:t>后门调整公式</a:t>
            </a:r>
            <a:r>
              <a:rPr lang="zh-CN" altLang="en-US" dirty="0"/>
              <a:t>可以计算</a:t>
            </a:r>
            <a:r>
              <a:rPr lang="en-US" altLang="zh-CN" dirty="0"/>
              <a:t>X</a:t>
            </a:r>
            <a:r>
              <a:rPr lang="zh-CN" altLang="en-US" dirty="0"/>
              <a:t>对</a:t>
            </a:r>
            <a:r>
              <a:rPr lang="en-US" altLang="zh-CN" dirty="0"/>
              <a:t>Y</a:t>
            </a:r>
            <a:r>
              <a:rPr lang="zh-CN" altLang="en-US" dirty="0"/>
              <a:t>的因果效应：</a:t>
            </a:r>
          </a:p>
          <a:p>
            <a:pPr lvl="0"/>
            <a:endParaRPr lang="zh-CN" altLang="en-US" dirty="0"/>
          </a:p>
          <a:p>
            <a:pPr lvl="0"/>
            <a:endParaRPr lang="zh-CN" altLang="en-US" dirty="0"/>
          </a:p>
          <a:p>
            <a:pPr lvl="0"/>
            <a:endParaRPr lang="zh-CN" altLang="en-US" dirty="0"/>
          </a:p>
          <a:p>
            <a:pPr lvl="0"/>
            <a:endParaRPr lang="zh-CN" altLang="en-US" dirty="0"/>
          </a:p>
          <a:p>
            <a:pPr marL="0" lvl="0" indent="0">
              <a:buNone/>
            </a:pPr>
            <a:endParaRPr lang="zh-CN" altLang="en-US" dirty="0"/>
          </a:p>
          <a:p>
            <a:pPr lvl="0"/>
            <a:r>
              <a:rPr lang="zh-CN" altLang="en-US" dirty="0"/>
              <a:t>更一般地：</a:t>
            </a:r>
          </a:p>
          <a:p>
            <a:pPr marL="0" lvl="0" indent="0">
              <a:buNone/>
            </a:pPr>
            <a:r>
              <a:rPr lang="en-US" altLang="zh-CN" dirty="0"/>
              <a:t> </a:t>
            </a:r>
          </a:p>
          <a:p>
            <a:pPr marL="0" lvl="0" indent="0">
              <a:buNone/>
            </a:pPr>
            <a:endParaRPr lang="en-US" altLang="zh-CN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37F9F586-0B31-D1EF-5622-47FE02BDAA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6433" y="5163650"/>
            <a:ext cx="5936615" cy="51181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2D553C0D-F2B5-040F-BDDF-52E6B1CD07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829" y="2344183"/>
            <a:ext cx="6644893" cy="1845842"/>
          </a:xfrm>
          <a:prstGeom prst="rect">
            <a:avLst/>
          </a:prstGeom>
        </p:spPr>
      </p:pic>
      <p:sp>
        <p:nvSpPr>
          <p:cNvPr id="16" name="椭圆 15">
            <a:extLst>
              <a:ext uri="{FF2B5EF4-FFF2-40B4-BE49-F238E27FC236}">
                <a16:creationId xmlns:a16="http://schemas.microsoft.com/office/drawing/2014/main" id="{FBEF7042-F2B7-D874-3989-B0F9A24ABDE1}"/>
              </a:ext>
            </a:extLst>
          </p:cNvPr>
          <p:cNvSpPr/>
          <p:nvPr/>
        </p:nvSpPr>
        <p:spPr>
          <a:xfrm>
            <a:off x="9219028" y="1201881"/>
            <a:ext cx="1017686" cy="92188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Z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6A6A11C5-9239-9419-6504-AC9BAD3D463C}"/>
              </a:ext>
            </a:extLst>
          </p:cNvPr>
          <p:cNvSpPr/>
          <p:nvPr/>
        </p:nvSpPr>
        <p:spPr>
          <a:xfrm>
            <a:off x="8041423" y="2340991"/>
            <a:ext cx="1017686" cy="9218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X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D8271DEC-294D-28F0-C563-4A2364D22436}"/>
              </a:ext>
            </a:extLst>
          </p:cNvPr>
          <p:cNvSpPr/>
          <p:nvPr/>
        </p:nvSpPr>
        <p:spPr>
          <a:xfrm>
            <a:off x="10396633" y="2340991"/>
            <a:ext cx="1017686" cy="9218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Y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cxnSp>
        <p:nvCxnSpPr>
          <p:cNvPr id="19" name="直线箭头连接符 18">
            <a:extLst>
              <a:ext uri="{FF2B5EF4-FFF2-40B4-BE49-F238E27FC236}">
                <a16:creationId xmlns:a16="http://schemas.microsoft.com/office/drawing/2014/main" id="{C97EA5EF-68ED-8B20-5D15-0051887AF3E8}"/>
              </a:ext>
            </a:extLst>
          </p:cNvPr>
          <p:cNvCxnSpPr>
            <a:cxnSpLocks/>
            <a:stCxn id="16" idx="3"/>
            <a:endCxn id="17" idx="7"/>
          </p:cNvCxnSpPr>
          <p:nvPr/>
        </p:nvCxnSpPr>
        <p:spPr>
          <a:xfrm flipH="1">
            <a:off x="8910072" y="1988757"/>
            <a:ext cx="457993" cy="4872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线箭头连接符 19">
            <a:extLst>
              <a:ext uri="{FF2B5EF4-FFF2-40B4-BE49-F238E27FC236}">
                <a16:creationId xmlns:a16="http://schemas.microsoft.com/office/drawing/2014/main" id="{0D39DC6F-772D-5033-FCF5-A8146148207B}"/>
              </a:ext>
            </a:extLst>
          </p:cNvPr>
          <p:cNvCxnSpPr>
            <a:cxnSpLocks/>
            <a:stCxn id="16" idx="5"/>
            <a:endCxn id="18" idx="1"/>
          </p:cNvCxnSpPr>
          <p:nvPr/>
        </p:nvCxnSpPr>
        <p:spPr>
          <a:xfrm>
            <a:off x="10087677" y="1988757"/>
            <a:ext cx="457993" cy="4872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线箭头连接符 20">
            <a:extLst>
              <a:ext uri="{FF2B5EF4-FFF2-40B4-BE49-F238E27FC236}">
                <a16:creationId xmlns:a16="http://schemas.microsoft.com/office/drawing/2014/main" id="{9E5483E9-2408-B4E4-8475-96CAE72C96D3}"/>
              </a:ext>
            </a:extLst>
          </p:cNvPr>
          <p:cNvCxnSpPr>
            <a:cxnSpLocks/>
            <a:stCxn id="17" idx="6"/>
            <a:endCxn id="18" idx="2"/>
          </p:cNvCxnSpPr>
          <p:nvPr/>
        </p:nvCxnSpPr>
        <p:spPr>
          <a:xfrm>
            <a:off x="9059109" y="2801933"/>
            <a:ext cx="133752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椭圆 21">
            <a:extLst>
              <a:ext uri="{FF2B5EF4-FFF2-40B4-BE49-F238E27FC236}">
                <a16:creationId xmlns:a16="http://schemas.microsoft.com/office/drawing/2014/main" id="{8CF3DAF5-BE07-0515-CA8A-4BC58D9081F2}"/>
              </a:ext>
            </a:extLst>
          </p:cNvPr>
          <p:cNvSpPr/>
          <p:nvPr/>
        </p:nvSpPr>
        <p:spPr>
          <a:xfrm>
            <a:off x="9378947" y="3614467"/>
            <a:ext cx="1017686" cy="92188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Z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AC382133-B230-3788-8816-F5A942B66335}"/>
              </a:ext>
            </a:extLst>
          </p:cNvPr>
          <p:cNvSpPr/>
          <p:nvPr/>
        </p:nvSpPr>
        <p:spPr>
          <a:xfrm>
            <a:off x="8201342" y="4753577"/>
            <a:ext cx="1017686" cy="9218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X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0C2683CB-619C-C8B3-9988-280A19F252DA}"/>
              </a:ext>
            </a:extLst>
          </p:cNvPr>
          <p:cNvSpPr/>
          <p:nvPr/>
        </p:nvSpPr>
        <p:spPr>
          <a:xfrm>
            <a:off x="10556552" y="4753577"/>
            <a:ext cx="1017686" cy="9218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Y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cxnSp>
        <p:nvCxnSpPr>
          <p:cNvPr id="25" name="直线箭头连接符 24">
            <a:extLst>
              <a:ext uri="{FF2B5EF4-FFF2-40B4-BE49-F238E27FC236}">
                <a16:creationId xmlns:a16="http://schemas.microsoft.com/office/drawing/2014/main" id="{BFBD7AC2-F1AD-3BD9-31E0-24261F674492}"/>
              </a:ext>
            </a:extLst>
          </p:cNvPr>
          <p:cNvCxnSpPr>
            <a:cxnSpLocks/>
            <a:stCxn id="22" idx="5"/>
            <a:endCxn id="24" idx="1"/>
          </p:cNvCxnSpPr>
          <p:nvPr/>
        </p:nvCxnSpPr>
        <p:spPr>
          <a:xfrm>
            <a:off x="10247596" y="4401343"/>
            <a:ext cx="457993" cy="4872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线箭头连接符 25">
            <a:extLst>
              <a:ext uri="{FF2B5EF4-FFF2-40B4-BE49-F238E27FC236}">
                <a16:creationId xmlns:a16="http://schemas.microsoft.com/office/drawing/2014/main" id="{EA01601C-321B-8992-09B0-B947EF00E326}"/>
              </a:ext>
            </a:extLst>
          </p:cNvPr>
          <p:cNvCxnSpPr>
            <a:cxnSpLocks/>
            <a:stCxn id="23" idx="6"/>
            <a:endCxn id="24" idx="2"/>
          </p:cNvCxnSpPr>
          <p:nvPr/>
        </p:nvCxnSpPr>
        <p:spPr>
          <a:xfrm>
            <a:off x="9219028" y="5214519"/>
            <a:ext cx="133752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>
            <a:extLst>
              <a:ext uri="{FF2B5EF4-FFF2-40B4-BE49-F238E27FC236}">
                <a16:creationId xmlns:a16="http://schemas.microsoft.com/office/drawing/2014/main" id="{2EF9AD17-1DFD-3F50-445F-554C2B6293B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46792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105304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Inverse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Probability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Reweighting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组合 2">
            <a:extLst>
              <a:ext uri="{FF2B5EF4-FFF2-40B4-BE49-F238E27FC236}">
                <a16:creationId xmlns:a16="http://schemas.microsoft.com/office/drawing/2014/main" id="{4AA09299-D034-B77B-50DB-3FB624D51B20}"/>
              </a:ext>
            </a:extLst>
          </p:cNvPr>
          <p:cNvGrpSpPr/>
          <p:nvPr/>
        </p:nvGrpSpPr>
        <p:grpSpPr>
          <a:xfrm>
            <a:off x="9887620" y="6272698"/>
            <a:ext cx="1730076" cy="504431"/>
            <a:chOff x="9887620" y="6272698"/>
            <a:chExt cx="1730076" cy="504431"/>
          </a:xfrm>
        </p:grpSpPr>
        <p:pic>
          <p:nvPicPr>
            <p:cNvPr id="5" name="pattern_logo1.png" descr="pattern_logo1.png">
              <a:extLst>
                <a:ext uri="{FF2B5EF4-FFF2-40B4-BE49-F238E27FC236}">
                  <a16:creationId xmlns:a16="http://schemas.microsoft.com/office/drawing/2014/main" id="{5D498764-8A69-7D1F-2186-54D9E16CE4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87620" y="6272698"/>
              <a:ext cx="523538" cy="504431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6" name="text.png" descr="text.png">
              <a:extLst>
                <a:ext uri="{FF2B5EF4-FFF2-40B4-BE49-F238E27FC236}">
                  <a16:creationId xmlns:a16="http://schemas.microsoft.com/office/drawing/2014/main" id="{9804D176-958F-94C9-CA76-6B0091760A0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422843" y="6272698"/>
              <a:ext cx="1194853" cy="504431"/>
            </a:xfrm>
            <a:prstGeom prst="rect">
              <a:avLst/>
            </a:prstGeom>
            <a:ln w="12700">
              <a:miter lim="400000"/>
            </a:ln>
          </p:spPr>
        </p:pic>
      </p:grpSp>
      <p:sp>
        <p:nvSpPr>
          <p:cNvPr id="9" name="文本框 8">
            <a:extLst>
              <a:ext uri="{FF2B5EF4-FFF2-40B4-BE49-F238E27FC236}">
                <a16:creationId xmlns:a16="http://schemas.microsoft.com/office/drawing/2014/main" id="{20CD1C65-A430-DDC3-769C-402C48470D5D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E9BFF0A-31AD-26EC-E66E-8D498D33D3B6}"/>
              </a:ext>
            </a:extLst>
          </p:cNvPr>
          <p:cNvSpPr txBox="1"/>
          <p:nvPr/>
        </p:nvSpPr>
        <p:spPr>
          <a:xfrm>
            <a:off x="3137287" y="5343154"/>
            <a:ext cx="193865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solidFill>
                  <a:srgbClr val="FF0000"/>
                </a:solidFill>
              </a:rPr>
              <a:t>Propensity Score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DF5EE06-6815-75CB-A7D5-941D2E2CAC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5912" y="2740924"/>
            <a:ext cx="6685915" cy="2117725"/>
          </a:xfrm>
          <a:prstGeom prst="rect">
            <a:avLst/>
          </a:prstGeom>
        </p:spPr>
      </p:pic>
      <p:sp>
        <p:nvSpPr>
          <p:cNvPr id="11" name="内容占位符 2">
            <a:extLst>
              <a:ext uri="{FF2B5EF4-FFF2-40B4-BE49-F238E27FC236}">
                <a16:creationId xmlns:a16="http://schemas.microsoft.com/office/drawing/2014/main" id="{BA512DF3-60C2-408E-AF72-1E0FF3C936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5912" y="1697355"/>
            <a:ext cx="7600503" cy="4479925"/>
          </a:xfrm>
        </p:spPr>
        <p:txBody>
          <a:bodyPr/>
          <a:lstStyle/>
          <a:p>
            <a:r>
              <a:rPr lang="zh-CN" altLang="en-US" sz="2000" dirty="0">
                <a:sym typeface="+mn-ea"/>
              </a:rPr>
              <a:t>后门调整（</a:t>
            </a:r>
            <a:r>
              <a:rPr lang="en-US" altLang="zh-CN" sz="2000" dirty="0">
                <a:sym typeface="+mn-ea"/>
              </a:rPr>
              <a:t>Backdoor Adjustment</a:t>
            </a:r>
            <a:r>
              <a:rPr lang="zh-CN" altLang="en-US" sz="2000" dirty="0">
                <a:sym typeface="+mn-ea"/>
              </a:rPr>
              <a:t>）和逆概率加权</a:t>
            </a:r>
            <a:r>
              <a:rPr lang="en-US" altLang="zh-CN" sz="2000" dirty="0">
                <a:sym typeface="+mn-ea"/>
              </a:rPr>
              <a:t>IPW</a:t>
            </a:r>
            <a:r>
              <a:rPr lang="zh-CN" altLang="en-US" sz="2000" dirty="0">
                <a:sym typeface="+mn-ea"/>
              </a:rPr>
              <a:t>（</a:t>
            </a:r>
            <a:r>
              <a:rPr lang="en-US" altLang="zh-CN" sz="2000" dirty="0">
                <a:sym typeface="+mn-ea"/>
              </a:rPr>
              <a:t>Inversed Probability Weighting</a:t>
            </a:r>
            <a:r>
              <a:rPr lang="zh-CN" altLang="en-US" sz="2000" dirty="0">
                <a:sym typeface="+mn-ea"/>
              </a:rPr>
              <a:t>）的等价性</a:t>
            </a:r>
            <a:endParaRPr lang="zh-CN" altLang="en-US" sz="2000" dirty="0"/>
          </a:p>
          <a:p>
            <a:endParaRPr lang="zh-CN" altLang="en-US" sz="2000" dirty="0"/>
          </a:p>
        </p:txBody>
      </p:sp>
      <p:sp>
        <p:nvSpPr>
          <p:cNvPr id="12" name="上箭头 11">
            <a:extLst>
              <a:ext uri="{FF2B5EF4-FFF2-40B4-BE49-F238E27FC236}">
                <a16:creationId xmlns:a16="http://schemas.microsoft.com/office/drawing/2014/main" id="{B556C1EA-10BF-438A-D1F4-C88FE6EB9791}"/>
              </a:ext>
            </a:extLst>
          </p:cNvPr>
          <p:cNvSpPr/>
          <p:nvPr/>
        </p:nvSpPr>
        <p:spPr>
          <a:xfrm>
            <a:off x="3949170" y="4842294"/>
            <a:ext cx="157444" cy="407406"/>
          </a:xfrm>
          <a:prstGeom prst="upArrow">
            <a:avLst/>
          </a:prstGeom>
          <a:gradFill>
            <a:gsLst>
              <a:gs pos="100000">
                <a:srgbClr val="FE4444"/>
              </a:gs>
              <a:gs pos="100000">
                <a:srgbClr val="832B2B"/>
              </a:gs>
            </a:gsLst>
            <a:lin ang="5400000" scaled="0"/>
          </a:gra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99912089-AEA2-3A01-3208-1DC0A2CF7191}"/>
              </a:ext>
            </a:extLst>
          </p:cNvPr>
          <p:cNvSpPr/>
          <p:nvPr/>
        </p:nvSpPr>
        <p:spPr>
          <a:xfrm>
            <a:off x="9112157" y="2758825"/>
            <a:ext cx="1017686" cy="9218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Z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F6E62B6A-3591-D98E-02CC-0D4D543D6E98}"/>
              </a:ext>
            </a:extLst>
          </p:cNvPr>
          <p:cNvSpPr/>
          <p:nvPr/>
        </p:nvSpPr>
        <p:spPr>
          <a:xfrm>
            <a:off x="7934552" y="3897935"/>
            <a:ext cx="1017686" cy="9218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X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C96A40F8-5E0E-C620-87D8-49421C13DFED}"/>
              </a:ext>
            </a:extLst>
          </p:cNvPr>
          <p:cNvSpPr/>
          <p:nvPr/>
        </p:nvSpPr>
        <p:spPr>
          <a:xfrm>
            <a:off x="10289762" y="3897935"/>
            <a:ext cx="1017686" cy="9218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Y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cxnSp>
        <p:nvCxnSpPr>
          <p:cNvPr id="16" name="直线箭头连接符 15">
            <a:extLst>
              <a:ext uri="{FF2B5EF4-FFF2-40B4-BE49-F238E27FC236}">
                <a16:creationId xmlns:a16="http://schemas.microsoft.com/office/drawing/2014/main" id="{020C34B1-6C8F-BC61-C2F3-FF9ED2F27D58}"/>
              </a:ext>
            </a:extLst>
          </p:cNvPr>
          <p:cNvCxnSpPr>
            <a:cxnSpLocks/>
            <a:stCxn id="13" idx="3"/>
            <a:endCxn id="14" idx="7"/>
          </p:cNvCxnSpPr>
          <p:nvPr/>
        </p:nvCxnSpPr>
        <p:spPr>
          <a:xfrm flipH="1">
            <a:off x="8803201" y="3545701"/>
            <a:ext cx="457993" cy="4872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线箭头连接符 16">
            <a:extLst>
              <a:ext uri="{FF2B5EF4-FFF2-40B4-BE49-F238E27FC236}">
                <a16:creationId xmlns:a16="http://schemas.microsoft.com/office/drawing/2014/main" id="{81C7A03F-CE13-D6A4-6F5A-95B06CD4AF57}"/>
              </a:ext>
            </a:extLst>
          </p:cNvPr>
          <p:cNvCxnSpPr>
            <a:cxnSpLocks/>
            <a:stCxn id="13" idx="5"/>
            <a:endCxn id="15" idx="1"/>
          </p:cNvCxnSpPr>
          <p:nvPr/>
        </p:nvCxnSpPr>
        <p:spPr>
          <a:xfrm>
            <a:off x="9980806" y="3545701"/>
            <a:ext cx="457993" cy="4872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线箭头连接符 17">
            <a:extLst>
              <a:ext uri="{FF2B5EF4-FFF2-40B4-BE49-F238E27FC236}">
                <a16:creationId xmlns:a16="http://schemas.microsoft.com/office/drawing/2014/main" id="{E837AE65-5903-F6A8-F7CC-96BA329E3ED1}"/>
              </a:ext>
            </a:extLst>
          </p:cNvPr>
          <p:cNvCxnSpPr>
            <a:cxnSpLocks/>
            <a:stCxn id="14" idx="6"/>
            <a:endCxn id="15" idx="2"/>
          </p:cNvCxnSpPr>
          <p:nvPr/>
        </p:nvCxnSpPr>
        <p:spPr>
          <a:xfrm>
            <a:off x="8952238" y="4358877"/>
            <a:ext cx="133752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587680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105304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How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about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Simpson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Paradox&gt;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6BCAF5D1-F907-4229-2C17-79256491B043}"/>
                  </a:ext>
                </a:extLst>
              </p:cNvPr>
              <p:cNvSpPr txBox="1"/>
              <p:nvPr/>
            </p:nvSpPr>
            <p:spPr>
              <a:xfrm>
                <a:off x="1559482" y="4332411"/>
                <a:ext cx="3560975" cy="8032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𝑑𝑜</m:t>
                          </m:r>
                          <m:d>
                            <m:d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d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  <m:sup/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𝑐𝑃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𝑑𝑜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))</m:t>
                          </m:r>
                        </m:e>
                      </m:nary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6BCAF5D1-F907-4229-2C17-79256491B0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9482" y="4332411"/>
                <a:ext cx="3560975" cy="803233"/>
              </a:xfrm>
              <a:prstGeom prst="rect">
                <a:avLst/>
              </a:prstGeom>
              <a:blipFill>
                <a:blip r:embed="rId5"/>
                <a:stretch>
                  <a:fillRect l="-709" t="-104688" r="-1773" b="-1687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内容占位符 3">
            <a:extLst>
              <a:ext uri="{FF2B5EF4-FFF2-40B4-BE49-F238E27FC236}">
                <a16:creationId xmlns:a16="http://schemas.microsoft.com/office/drawing/2014/main" id="{1B9765C2-0C99-5DB5-7EDA-3CF6938394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30572" y="0"/>
            <a:ext cx="3523228" cy="2906486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53AC0781-3684-AD7D-9B2F-FFBEA8DABBD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83800" y="3053442"/>
            <a:ext cx="3674686" cy="2906486"/>
          </a:xfrm>
          <a:prstGeom prst="rect">
            <a:avLst/>
          </a:prstGeom>
        </p:spPr>
      </p:pic>
      <p:sp>
        <p:nvSpPr>
          <p:cNvPr id="24" name="椭圆 23">
            <a:extLst>
              <a:ext uri="{FF2B5EF4-FFF2-40B4-BE49-F238E27FC236}">
                <a16:creationId xmlns:a16="http://schemas.microsoft.com/office/drawing/2014/main" id="{D6A7E0DE-D12A-3EEA-F670-BA3A295903C6}"/>
              </a:ext>
            </a:extLst>
          </p:cNvPr>
          <p:cNvSpPr/>
          <p:nvPr/>
        </p:nvSpPr>
        <p:spPr>
          <a:xfrm>
            <a:off x="2863256" y="1519269"/>
            <a:ext cx="1583873" cy="9218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Age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CF233BAC-8432-4DA1-355E-D845DABC95CB}"/>
              </a:ext>
            </a:extLst>
          </p:cNvPr>
          <p:cNvSpPr/>
          <p:nvPr/>
        </p:nvSpPr>
        <p:spPr>
          <a:xfrm>
            <a:off x="1279383" y="3184774"/>
            <a:ext cx="1583873" cy="9218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Exercise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3522BD1C-6A2D-08A8-9F5C-AC3FFA0ECDB5}"/>
              </a:ext>
            </a:extLst>
          </p:cNvPr>
          <p:cNvSpPr/>
          <p:nvPr/>
        </p:nvSpPr>
        <p:spPr>
          <a:xfrm>
            <a:off x="4200780" y="3184774"/>
            <a:ext cx="2051202" cy="9218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Cholesterol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cxnSp>
        <p:nvCxnSpPr>
          <p:cNvPr id="27" name="直线箭头连接符 26">
            <a:extLst>
              <a:ext uri="{FF2B5EF4-FFF2-40B4-BE49-F238E27FC236}">
                <a16:creationId xmlns:a16="http://schemas.microsoft.com/office/drawing/2014/main" id="{2F03ACFA-C5D4-DE0E-C981-FADFACC12F3C}"/>
              </a:ext>
            </a:extLst>
          </p:cNvPr>
          <p:cNvCxnSpPr>
            <a:stCxn id="24" idx="4"/>
            <a:endCxn id="25" idx="0"/>
          </p:cNvCxnSpPr>
          <p:nvPr/>
        </p:nvCxnSpPr>
        <p:spPr>
          <a:xfrm flipH="1">
            <a:off x="2071320" y="2441152"/>
            <a:ext cx="1583873" cy="7436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线箭头连接符 27">
            <a:extLst>
              <a:ext uri="{FF2B5EF4-FFF2-40B4-BE49-F238E27FC236}">
                <a16:creationId xmlns:a16="http://schemas.microsoft.com/office/drawing/2014/main" id="{3623E51F-614A-CD04-C5F4-56583BC0AF55}"/>
              </a:ext>
            </a:extLst>
          </p:cNvPr>
          <p:cNvCxnSpPr>
            <a:cxnSpLocks/>
            <a:stCxn id="24" idx="4"/>
            <a:endCxn id="26" idx="0"/>
          </p:cNvCxnSpPr>
          <p:nvPr/>
        </p:nvCxnSpPr>
        <p:spPr>
          <a:xfrm>
            <a:off x="3655193" y="2441152"/>
            <a:ext cx="1571188" cy="7436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线箭头连接符 28">
            <a:extLst>
              <a:ext uri="{FF2B5EF4-FFF2-40B4-BE49-F238E27FC236}">
                <a16:creationId xmlns:a16="http://schemas.microsoft.com/office/drawing/2014/main" id="{0DF8D681-3FC1-0B8D-3E64-C4E3FFC33C18}"/>
              </a:ext>
            </a:extLst>
          </p:cNvPr>
          <p:cNvCxnSpPr>
            <a:cxnSpLocks/>
            <a:stCxn id="25" idx="6"/>
            <a:endCxn id="26" idx="2"/>
          </p:cNvCxnSpPr>
          <p:nvPr/>
        </p:nvCxnSpPr>
        <p:spPr>
          <a:xfrm>
            <a:off x="2863256" y="3645716"/>
            <a:ext cx="133752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直接箭头连接符 9">
            <a:extLst>
              <a:ext uri="{FF2B5EF4-FFF2-40B4-BE49-F238E27FC236}">
                <a16:creationId xmlns:a16="http://schemas.microsoft.com/office/drawing/2014/main" id="{03841015-B5F1-0313-FA4B-3A20BC3C3A0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08181C32-0F68-0A8D-A339-CD6E20126E88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DC54450-F9BD-D482-8896-9D2FB12CCA0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2616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105304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How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about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Simpson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Paradox&gt;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6BCAF5D1-F907-4229-2C17-79256491B043}"/>
                  </a:ext>
                </a:extLst>
              </p:cNvPr>
              <p:cNvSpPr txBox="1"/>
              <p:nvPr/>
            </p:nvSpPr>
            <p:spPr>
              <a:xfrm>
                <a:off x="1559482" y="4332411"/>
                <a:ext cx="3560975" cy="8032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𝑑𝑜</m:t>
                          </m:r>
                          <m:d>
                            <m:d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d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  <m:sup/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𝑐𝑃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𝑑𝑜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))</m:t>
                          </m:r>
                        </m:e>
                      </m:nary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6BCAF5D1-F907-4229-2C17-79256491B0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9482" y="4332411"/>
                <a:ext cx="3560975" cy="803233"/>
              </a:xfrm>
              <a:prstGeom prst="rect">
                <a:avLst/>
              </a:prstGeom>
              <a:blipFill>
                <a:blip r:embed="rId5"/>
                <a:stretch>
                  <a:fillRect l="-709" t="-104688" r="-1773" b="-1687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内容占位符 3">
            <a:extLst>
              <a:ext uri="{FF2B5EF4-FFF2-40B4-BE49-F238E27FC236}">
                <a16:creationId xmlns:a16="http://schemas.microsoft.com/office/drawing/2014/main" id="{1B9765C2-0C99-5DB5-7EDA-3CF6938394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30572" y="0"/>
            <a:ext cx="3523228" cy="2906486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53AC0781-3684-AD7D-9B2F-FFBEA8DABB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83800" y="3053442"/>
            <a:ext cx="3674686" cy="2906486"/>
          </a:xfrm>
          <a:prstGeom prst="rect">
            <a:avLst/>
          </a:prstGeom>
        </p:spPr>
      </p:pic>
      <p:sp>
        <p:nvSpPr>
          <p:cNvPr id="24" name="椭圆 23">
            <a:extLst>
              <a:ext uri="{FF2B5EF4-FFF2-40B4-BE49-F238E27FC236}">
                <a16:creationId xmlns:a16="http://schemas.microsoft.com/office/drawing/2014/main" id="{D6A7E0DE-D12A-3EEA-F670-BA3A295903C6}"/>
              </a:ext>
            </a:extLst>
          </p:cNvPr>
          <p:cNvSpPr/>
          <p:nvPr/>
        </p:nvSpPr>
        <p:spPr>
          <a:xfrm>
            <a:off x="2863256" y="1519269"/>
            <a:ext cx="1583873" cy="9218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Age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CF233BAC-8432-4DA1-355E-D845DABC95CB}"/>
              </a:ext>
            </a:extLst>
          </p:cNvPr>
          <p:cNvSpPr/>
          <p:nvPr/>
        </p:nvSpPr>
        <p:spPr>
          <a:xfrm>
            <a:off x="1279383" y="3184774"/>
            <a:ext cx="1583873" cy="9218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Exercise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3522BD1C-6A2D-08A8-9F5C-AC3FFA0ECDB5}"/>
              </a:ext>
            </a:extLst>
          </p:cNvPr>
          <p:cNvSpPr/>
          <p:nvPr/>
        </p:nvSpPr>
        <p:spPr>
          <a:xfrm>
            <a:off x="4200780" y="3184774"/>
            <a:ext cx="2051202" cy="9218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Cholesterol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cxnSp>
        <p:nvCxnSpPr>
          <p:cNvPr id="27" name="直线箭头连接符 26">
            <a:extLst>
              <a:ext uri="{FF2B5EF4-FFF2-40B4-BE49-F238E27FC236}">
                <a16:creationId xmlns:a16="http://schemas.microsoft.com/office/drawing/2014/main" id="{2F03ACFA-C5D4-DE0E-C981-FADFACC12F3C}"/>
              </a:ext>
            </a:extLst>
          </p:cNvPr>
          <p:cNvCxnSpPr>
            <a:stCxn id="24" idx="4"/>
            <a:endCxn id="25" idx="0"/>
          </p:cNvCxnSpPr>
          <p:nvPr/>
        </p:nvCxnSpPr>
        <p:spPr>
          <a:xfrm flipH="1">
            <a:off x="2071320" y="2441152"/>
            <a:ext cx="1583873" cy="7436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线箭头连接符 27">
            <a:extLst>
              <a:ext uri="{FF2B5EF4-FFF2-40B4-BE49-F238E27FC236}">
                <a16:creationId xmlns:a16="http://schemas.microsoft.com/office/drawing/2014/main" id="{3623E51F-614A-CD04-C5F4-56583BC0AF55}"/>
              </a:ext>
            </a:extLst>
          </p:cNvPr>
          <p:cNvCxnSpPr>
            <a:cxnSpLocks/>
            <a:stCxn id="24" idx="4"/>
            <a:endCxn id="26" idx="0"/>
          </p:cNvCxnSpPr>
          <p:nvPr/>
        </p:nvCxnSpPr>
        <p:spPr>
          <a:xfrm>
            <a:off x="3655193" y="2441152"/>
            <a:ext cx="1571188" cy="7436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线箭头连接符 28">
            <a:extLst>
              <a:ext uri="{FF2B5EF4-FFF2-40B4-BE49-F238E27FC236}">
                <a16:creationId xmlns:a16="http://schemas.microsoft.com/office/drawing/2014/main" id="{0DF8D681-3FC1-0B8D-3E64-C4E3FFC33C18}"/>
              </a:ext>
            </a:extLst>
          </p:cNvPr>
          <p:cNvCxnSpPr>
            <a:cxnSpLocks/>
            <a:stCxn id="25" idx="6"/>
            <a:endCxn id="26" idx="2"/>
          </p:cNvCxnSpPr>
          <p:nvPr/>
        </p:nvCxnSpPr>
        <p:spPr>
          <a:xfrm>
            <a:off x="2863256" y="3645716"/>
            <a:ext cx="133752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E3F013C3-EAC9-0672-5AAC-74C3C5A5F617}"/>
                  </a:ext>
                </a:extLst>
              </p:cNvPr>
              <p:cNvSpPr txBox="1"/>
              <p:nvPr/>
            </p:nvSpPr>
            <p:spPr>
              <a:xfrm>
                <a:off x="474062" y="5403056"/>
                <a:ext cx="8135151" cy="135255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kumimoji="1"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  <m:r>
                            <a:rPr kumimoji="1"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b>
                      </m:sSub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kumimoji="1" lang="en-US" altLang="zh-CN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p>
                                  <m:r>
                                    <a:rPr kumimoji="1"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kumimoji="1" lang="en-US" altLang="zh-CN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p>
                                  <m:r>
                                    <a:rPr kumimoji="1"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pHide m:val="on"/>
                              <m:ctrlPr>
                                <a:rPr kumimoji="1"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kumimoji="1" lang="en-US" altLang="zh-CN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zh-CN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</m:e>
                                    <m:sup>
                                      <m:r>
                                        <a:rPr kumimoji="1" lang="en-US" altLang="zh-CN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sub>
                              </m:sSub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num>
                        <m:den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kumimoji="1" lang="en-US" altLang="zh-CN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p>
                                  <m:r>
                                    <a:rPr kumimoji="1"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pHide m:val="on"/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kumimoji="1" lang="en-US" altLang="zh-CN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zh-CN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</m:e>
                                    <m:sup>
                                      <m:r>
                                        <a:rPr kumimoji="1" lang="en-US" altLang="zh-CN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sub>
                              </m:sSub>
                              <m:d>
                                <m:d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e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</m:d>
                            </m:e>
                          </m:nary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kumimoji="1" lang="en-US" altLang="zh-CN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p>
                                  <m:r>
                                    <a:rPr kumimoji="1"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)</m:t>
                          </m:r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kumimoji="1" lang="en-US" altLang="zh-CN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p>
                                  <m:r>
                                    <a:rPr kumimoji="1"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kumimoji="1" lang="en-US" altLang="zh-CN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p>
                                  <m:r>
                                    <a:rPr kumimoji="1"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e>
                      </m:nary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kumimoji="1"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E3F013C3-EAC9-0672-5AAC-74C3C5A5F6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062" y="5403056"/>
                <a:ext cx="8135151" cy="1352550"/>
              </a:xfrm>
              <a:prstGeom prst="rect">
                <a:avLst/>
              </a:prstGeom>
              <a:blipFill>
                <a:blip r:embed="rId8"/>
                <a:stretch>
                  <a:fillRect t="-31776" b="-971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直线连接符 34">
            <a:extLst>
              <a:ext uri="{FF2B5EF4-FFF2-40B4-BE49-F238E27FC236}">
                <a16:creationId xmlns:a16="http://schemas.microsoft.com/office/drawing/2014/main" id="{F0F11D95-2807-68DD-9BE8-852D279BB466}"/>
              </a:ext>
            </a:extLst>
          </p:cNvPr>
          <p:cNvCxnSpPr>
            <a:cxnSpLocks/>
          </p:cNvCxnSpPr>
          <p:nvPr/>
        </p:nvCxnSpPr>
        <p:spPr>
          <a:xfrm>
            <a:off x="2570672" y="2743200"/>
            <a:ext cx="292584" cy="31024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线连接符 36">
            <a:extLst>
              <a:ext uri="{FF2B5EF4-FFF2-40B4-BE49-F238E27FC236}">
                <a16:creationId xmlns:a16="http://schemas.microsoft.com/office/drawing/2014/main" id="{EAC6B3FD-1B97-6B4C-3881-FD684CBD8AEA}"/>
              </a:ext>
            </a:extLst>
          </p:cNvPr>
          <p:cNvCxnSpPr>
            <a:cxnSpLocks/>
          </p:cNvCxnSpPr>
          <p:nvPr/>
        </p:nvCxnSpPr>
        <p:spPr>
          <a:xfrm flipH="1">
            <a:off x="2566792" y="2743200"/>
            <a:ext cx="330256" cy="31024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53941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11166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Why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Causality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内容占位符 8">
            <a:extLst>
              <a:ext uri="{FF2B5EF4-FFF2-40B4-BE49-F238E27FC236}">
                <a16:creationId xmlns:a16="http://schemas.microsoft.com/office/drawing/2014/main" id="{4E95DF41-0B1B-05B6-4335-789DB92AC1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16605" y="2267493"/>
            <a:ext cx="3240825" cy="2323014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FF423004-7645-C648-0B08-54261192BD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8034" y="2509863"/>
            <a:ext cx="2469366" cy="1855096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7D1EDB20-5AFD-855F-4068-23E1EF089AA1}"/>
              </a:ext>
            </a:extLst>
          </p:cNvPr>
          <p:cNvSpPr txBox="1"/>
          <p:nvPr/>
        </p:nvSpPr>
        <p:spPr>
          <a:xfrm>
            <a:off x="9447179" y="1914777"/>
            <a:ext cx="1408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Models</a:t>
            </a:r>
            <a:endParaRPr kumimoji="1"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2897B8C-8D77-85B2-A031-45753240C2E6}"/>
              </a:ext>
            </a:extLst>
          </p:cNvPr>
          <p:cNvSpPr txBox="1"/>
          <p:nvPr/>
        </p:nvSpPr>
        <p:spPr>
          <a:xfrm>
            <a:off x="1801300" y="1857073"/>
            <a:ext cx="1408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Data</a:t>
            </a:r>
            <a:endParaRPr kumimoji="1" lang="zh-CN" altLang="en-US" dirty="0"/>
          </a:p>
        </p:txBody>
      </p:sp>
      <p:pic>
        <p:nvPicPr>
          <p:cNvPr id="2050" name="Picture 2" descr="Bridge icon stock illustration. Illustration of isolated - 112080406">
            <a:extLst>
              <a:ext uri="{FF2B5EF4-FFF2-40B4-BE49-F238E27FC236}">
                <a16:creationId xmlns:a16="http://schemas.microsoft.com/office/drawing/2014/main" id="{CBE02B8C-9637-8C93-3C55-A97B6B0951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8580" y="2186612"/>
            <a:ext cx="2752285" cy="2403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7D58A0E7-AAAD-1B99-AEC9-D15922B7E7CD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97E46A0-FD47-59DB-1E4C-3B8E9EBB5AC5}"/>
              </a:ext>
            </a:extLst>
          </p:cNvPr>
          <p:cNvSpPr txBox="1"/>
          <p:nvPr/>
        </p:nvSpPr>
        <p:spPr>
          <a:xfrm>
            <a:off x="5469147" y="1857073"/>
            <a:ext cx="14837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>
                <a:solidFill>
                  <a:srgbClr val="FF0000"/>
                </a:solidFill>
              </a:rPr>
              <a:t>Causality</a:t>
            </a:r>
            <a:endParaRPr kumimoji="1" lang="zh-CN" altLang="en-US" sz="2800" dirty="0">
              <a:solidFill>
                <a:srgbClr val="FF0000"/>
              </a:solidFill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CC9DD21-865E-8DC8-DBEE-28D09470D52E}"/>
              </a:ext>
            </a:extLst>
          </p:cNvPr>
          <p:cNvSpPr txBox="1"/>
          <p:nvPr/>
        </p:nvSpPr>
        <p:spPr>
          <a:xfrm>
            <a:off x="5469147" y="4816261"/>
            <a:ext cx="1828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Minimum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Locality</a:t>
            </a:r>
            <a:endParaRPr kumimoji="1" lang="zh-CN" altLang="en-US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D3F6D81A-1190-F5A0-DA92-76B7378AEBE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25493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105304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How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about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Simpson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Paradox&gt;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20CD1C65-A430-DDC3-769C-402C48470D5D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2" name="内容占位符 3">
            <a:extLst>
              <a:ext uri="{FF2B5EF4-FFF2-40B4-BE49-F238E27FC236}">
                <a16:creationId xmlns:a16="http://schemas.microsoft.com/office/drawing/2014/main" id="{1B9765C2-0C99-5DB5-7EDA-3CF6938394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0572" y="0"/>
            <a:ext cx="3523228" cy="2906486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53AC0781-3684-AD7D-9B2F-FFBEA8DABB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3800" y="3053442"/>
            <a:ext cx="3674686" cy="2906486"/>
          </a:xfrm>
          <a:prstGeom prst="rect">
            <a:avLst/>
          </a:prstGeom>
        </p:spPr>
      </p:pic>
      <p:sp>
        <p:nvSpPr>
          <p:cNvPr id="24" name="椭圆 23">
            <a:extLst>
              <a:ext uri="{FF2B5EF4-FFF2-40B4-BE49-F238E27FC236}">
                <a16:creationId xmlns:a16="http://schemas.microsoft.com/office/drawing/2014/main" id="{D6A7E0DE-D12A-3EEA-F670-BA3A295903C6}"/>
              </a:ext>
            </a:extLst>
          </p:cNvPr>
          <p:cNvSpPr/>
          <p:nvPr/>
        </p:nvSpPr>
        <p:spPr>
          <a:xfrm>
            <a:off x="2863256" y="1519269"/>
            <a:ext cx="1583873" cy="9218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Age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CF233BAC-8432-4DA1-355E-D845DABC95CB}"/>
              </a:ext>
            </a:extLst>
          </p:cNvPr>
          <p:cNvSpPr/>
          <p:nvPr/>
        </p:nvSpPr>
        <p:spPr>
          <a:xfrm>
            <a:off x="1279383" y="3184774"/>
            <a:ext cx="1583873" cy="9218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Exercise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3522BD1C-6A2D-08A8-9F5C-AC3FFA0ECDB5}"/>
              </a:ext>
            </a:extLst>
          </p:cNvPr>
          <p:cNvSpPr/>
          <p:nvPr/>
        </p:nvSpPr>
        <p:spPr>
          <a:xfrm>
            <a:off x="4200780" y="3184774"/>
            <a:ext cx="2051202" cy="9218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Cholesterol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cxnSp>
        <p:nvCxnSpPr>
          <p:cNvPr id="27" name="直线箭头连接符 26">
            <a:extLst>
              <a:ext uri="{FF2B5EF4-FFF2-40B4-BE49-F238E27FC236}">
                <a16:creationId xmlns:a16="http://schemas.microsoft.com/office/drawing/2014/main" id="{2F03ACFA-C5D4-DE0E-C981-FADFACC12F3C}"/>
              </a:ext>
            </a:extLst>
          </p:cNvPr>
          <p:cNvCxnSpPr>
            <a:stCxn id="24" idx="4"/>
            <a:endCxn id="25" idx="0"/>
          </p:cNvCxnSpPr>
          <p:nvPr/>
        </p:nvCxnSpPr>
        <p:spPr>
          <a:xfrm flipH="1">
            <a:off x="2071320" y="2441152"/>
            <a:ext cx="1583873" cy="7436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线箭头连接符 27">
            <a:extLst>
              <a:ext uri="{FF2B5EF4-FFF2-40B4-BE49-F238E27FC236}">
                <a16:creationId xmlns:a16="http://schemas.microsoft.com/office/drawing/2014/main" id="{3623E51F-614A-CD04-C5F4-56583BC0AF55}"/>
              </a:ext>
            </a:extLst>
          </p:cNvPr>
          <p:cNvCxnSpPr>
            <a:cxnSpLocks/>
            <a:stCxn id="24" idx="4"/>
            <a:endCxn id="26" idx="0"/>
          </p:cNvCxnSpPr>
          <p:nvPr/>
        </p:nvCxnSpPr>
        <p:spPr>
          <a:xfrm>
            <a:off x="3655193" y="2441152"/>
            <a:ext cx="1571188" cy="7436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线箭头连接符 28">
            <a:extLst>
              <a:ext uri="{FF2B5EF4-FFF2-40B4-BE49-F238E27FC236}">
                <a16:creationId xmlns:a16="http://schemas.microsoft.com/office/drawing/2014/main" id="{0DF8D681-3FC1-0B8D-3E64-C4E3FFC33C18}"/>
              </a:ext>
            </a:extLst>
          </p:cNvPr>
          <p:cNvCxnSpPr>
            <a:cxnSpLocks/>
            <a:stCxn id="25" idx="6"/>
            <a:endCxn id="26" idx="2"/>
          </p:cNvCxnSpPr>
          <p:nvPr/>
        </p:nvCxnSpPr>
        <p:spPr>
          <a:xfrm>
            <a:off x="2863256" y="3645716"/>
            <a:ext cx="133752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1614FD44-0947-36AC-FABC-50C58B167404}"/>
                  </a:ext>
                </a:extLst>
              </p:cNvPr>
              <p:cNvSpPr txBox="1"/>
              <p:nvPr/>
            </p:nvSpPr>
            <p:spPr>
              <a:xfrm>
                <a:off x="1033036" y="4531817"/>
                <a:ext cx="6547690" cy="8032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kumimoji="1"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e>
                          <m:r>
                            <a:rPr kumimoji="1"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𝑑𝑜</m:t>
                          </m:r>
                          <m:d>
                            <m:dPr>
                              <m:ctrlPr>
                                <a:rPr kumimoji="1"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d>
                        </m:e>
                      </m:d>
                      <m:r>
                        <a:rPr kumimoji="1"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1"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  <m:sup/>
                        <m:e>
                          <m:r>
                            <a:rPr kumimoji="1"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𝑐𝑃</m:t>
                          </m:r>
                          <m:r>
                            <a:rPr kumimoji="1"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kumimoji="1"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kumimoji="1"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kumimoji="1"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kumimoji="1"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𝑑𝑜</m:t>
                          </m:r>
                          <m:r>
                            <a:rPr kumimoji="1"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kumimoji="1"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))</m:t>
                          </m:r>
                        </m:e>
                      </m:nary>
                      <m:r>
                        <a:rPr kumimoji="1"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1"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kumimoji="1"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kumimoji="1"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  <m:sup/>
                            <m:e>
                              <m:r>
                                <a:rPr kumimoji="1"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𝑐𝑃</m:t>
                              </m:r>
                              <m:d>
                                <m:dPr>
                                  <m:ctrlPr>
                                    <a:rPr kumimoji="1"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  <m:r>
                                    <a:rPr kumimoji="1"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kumimoji="1"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e>
                                  <m:r>
                                    <a:rPr kumimoji="1"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  <m:r>
                                    <a:rPr kumimoji="1"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kumimoji="1"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</m:d>
                            </m:e>
                          </m:nary>
                          <m:r>
                            <a:rPr kumimoji="1"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kumimoji="1"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kumimoji="1"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kumimoji="1"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1614FD44-0947-36AC-FABC-50C58B1674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3036" y="4531817"/>
                <a:ext cx="6547690" cy="803233"/>
              </a:xfrm>
              <a:prstGeom prst="rect">
                <a:avLst/>
              </a:prstGeom>
              <a:blipFill>
                <a:blip r:embed="rId7"/>
                <a:stretch>
                  <a:fillRect l="-387" t="-103077" r="-580" b="-1646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020DE607-9932-9342-05B7-C829DAA2C354}"/>
                  </a:ext>
                </a:extLst>
              </p:cNvPr>
              <p:cNvSpPr txBox="1"/>
              <p:nvPr/>
            </p:nvSpPr>
            <p:spPr>
              <a:xfrm>
                <a:off x="1033036" y="5174683"/>
                <a:ext cx="2653932" cy="8032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  <m:sup/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𝑐𝑃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020DE607-9932-9342-05B7-C829DAA2C3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3036" y="5174683"/>
                <a:ext cx="2653932" cy="803233"/>
              </a:xfrm>
              <a:prstGeom prst="rect">
                <a:avLst/>
              </a:prstGeom>
              <a:blipFill>
                <a:blip r:embed="rId8"/>
                <a:stretch>
                  <a:fillRect l="-1429" t="-104688" r="-2857" b="-1687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图片 10">
            <a:extLst>
              <a:ext uri="{FF2B5EF4-FFF2-40B4-BE49-F238E27FC236}">
                <a16:creationId xmlns:a16="http://schemas.microsoft.com/office/drawing/2014/main" id="{9D130B8A-FD83-D4B6-89E3-93AC61C65ACF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73972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11166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Problem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内容占位符 3">
            <a:extLst>
              <a:ext uri="{FF2B5EF4-FFF2-40B4-BE49-F238E27FC236}">
                <a16:creationId xmlns:a16="http://schemas.microsoft.com/office/drawing/2014/main" id="{0D84289C-7D98-0B5F-74CC-F6A731D4CC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5099" y="2479012"/>
            <a:ext cx="4885528" cy="2227281"/>
          </a:xfrm>
          <a:prstGeom prst="rect">
            <a:avLst/>
          </a:prstGeom>
        </p:spPr>
      </p:pic>
      <p:sp>
        <p:nvSpPr>
          <p:cNvPr id="24" name="矩形 23">
            <a:extLst>
              <a:ext uri="{FF2B5EF4-FFF2-40B4-BE49-F238E27FC236}">
                <a16:creationId xmlns:a16="http://schemas.microsoft.com/office/drawing/2014/main" id="{B302BAD0-0817-4332-A574-8120483145C8}"/>
              </a:ext>
            </a:extLst>
          </p:cNvPr>
          <p:cNvSpPr/>
          <p:nvPr/>
        </p:nvSpPr>
        <p:spPr>
          <a:xfrm>
            <a:off x="4210493" y="3742664"/>
            <a:ext cx="2398463" cy="9636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6" name="直线箭头连接符 25">
            <a:extLst>
              <a:ext uri="{FF2B5EF4-FFF2-40B4-BE49-F238E27FC236}">
                <a16:creationId xmlns:a16="http://schemas.microsoft.com/office/drawing/2014/main" id="{19B7AD98-9598-7E99-AE46-1D9BF197FFAF}"/>
              </a:ext>
            </a:extLst>
          </p:cNvPr>
          <p:cNvCxnSpPr>
            <a:cxnSpLocks/>
          </p:cNvCxnSpPr>
          <p:nvPr/>
        </p:nvCxnSpPr>
        <p:spPr>
          <a:xfrm>
            <a:off x="4253023" y="4213267"/>
            <a:ext cx="2509284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直接箭头连接符 9">
            <a:extLst>
              <a:ext uri="{FF2B5EF4-FFF2-40B4-BE49-F238E27FC236}">
                <a16:creationId xmlns:a16="http://schemas.microsoft.com/office/drawing/2014/main" id="{6351B38A-1A02-5CB3-9CAC-22A4BE7A23CB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EECDA5A6-89FF-3078-820B-EAE459335A62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D139D28-5898-ABEF-17C2-2D85C740539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75731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11166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Problem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内容占位符 3">
            <a:extLst>
              <a:ext uri="{FF2B5EF4-FFF2-40B4-BE49-F238E27FC236}">
                <a16:creationId xmlns:a16="http://schemas.microsoft.com/office/drawing/2014/main" id="{CFC2EF0B-11F1-DBAD-F1E5-0BE01B8768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055782" y="2178955"/>
            <a:ext cx="5575621" cy="254189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CEB1948F-BC44-63F3-340D-C1303FD425B0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9FB85F0-C1F0-20A1-6624-57707DC919D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05639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11166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Front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Door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>
            <a:extLst>
              <a:ext uri="{FF2B5EF4-FFF2-40B4-BE49-F238E27FC236}">
                <a16:creationId xmlns:a16="http://schemas.microsoft.com/office/drawing/2014/main" id="{A775D885-E4B6-3B7F-CC94-95DEA4AA1B68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https://</a:t>
            </a:r>
            <a:r>
              <a:rPr lang="en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arxiv.org</a:t>
            </a:r>
            <a:r>
              <a:rPr lang="en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/pdf/2102.11107.pdf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内容占位符 3">
            <a:extLst>
              <a:ext uri="{FF2B5EF4-FFF2-40B4-BE49-F238E27FC236}">
                <a16:creationId xmlns:a16="http://schemas.microsoft.com/office/drawing/2014/main" id="{CB4F8B0D-5C4A-D9E3-F45A-3D1F000AA2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670853" y="3624989"/>
            <a:ext cx="4885528" cy="2227281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108599FB-1AC2-ACB9-8B2E-D79565141BB0}"/>
              </a:ext>
            </a:extLst>
          </p:cNvPr>
          <p:cNvSpPr txBox="1"/>
          <p:nvPr/>
        </p:nvSpPr>
        <p:spPr>
          <a:xfrm>
            <a:off x="635619" y="1905506"/>
            <a:ext cx="561731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sz="2400" dirty="0"/>
              <a:t>A set of variables M satisfies the front-door criterion when: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zh-CN" sz="2400" dirty="0"/>
              <a:t>M blocks all directed paths from X to 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zh-CN" sz="2400" dirty="0"/>
              <a:t>There are no unblocked back-door paths from X to 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zh-CN" sz="2400" dirty="0"/>
              <a:t>X blocks all back-door </a:t>
            </a:r>
            <a:r>
              <a:rPr lang="en-US" altLang="zh-CN" sz="2400" dirty="0"/>
              <a:t>paths</a:t>
            </a:r>
            <a:r>
              <a:rPr lang="en" altLang="zh-CN" sz="2400" dirty="0"/>
              <a:t> from M to Y</a:t>
            </a:r>
            <a:endParaRPr lang="zh-CN" altLang="en-US" sz="2400" dirty="0"/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77D9FDEF-482D-7614-D305-96B22FDC49C7}"/>
              </a:ext>
            </a:extLst>
          </p:cNvPr>
          <p:cNvSpPr/>
          <p:nvPr/>
        </p:nvSpPr>
        <p:spPr>
          <a:xfrm>
            <a:off x="6943046" y="2006116"/>
            <a:ext cx="948906" cy="91242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X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16" name="圆角矩形 15">
            <a:extLst>
              <a:ext uri="{FF2B5EF4-FFF2-40B4-BE49-F238E27FC236}">
                <a16:creationId xmlns:a16="http://schemas.microsoft.com/office/drawing/2014/main" id="{10E262D3-FB81-4AD8-CBAF-75ACB8A63C2C}"/>
              </a:ext>
            </a:extLst>
          </p:cNvPr>
          <p:cNvSpPr/>
          <p:nvPr/>
        </p:nvSpPr>
        <p:spPr>
          <a:xfrm>
            <a:off x="8444042" y="516584"/>
            <a:ext cx="1224951" cy="7287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U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6C135216-344F-3D71-5D64-25EFE44A98B7}"/>
              </a:ext>
            </a:extLst>
          </p:cNvPr>
          <p:cNvSpPr/>
          <p:nvPr/>
        </p:nvSpPr>
        <p:spPr>
          <a:xfrm>
            <a:off x="8578163" y="2006116"/>
            <a:ext cx="948906" cy="91242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M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09678483-B399-234B-09BD-5E04A4B39783}"/>
              </a:ext>
            </a:extLst>
          </p:cNvPr>
          <p:cNvSpPr/>
          <p:nvPr/>
        </p:nvSpPr>
        <p:spPr>
          <a:xfrm>
            <a:off x="10217182" y="2006116"/>
            <a:ext cx="948906" cy="91242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Y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cxnSp>
        <p:nvCxnSpPr>
          <p:cNvPr id="20" name="直线箭头连接符 19">
            <a:extLst>
              <a:ext uri="{FF2B5EF4-FFF2-40B4-BE49-F238E27FC236}">
                <a16:creationId xmlns:a16="http://schemas.microsoft.com/office/drawing/2014/main" id="{5D846FE2-8211-87EC-E20E-F624429C87F4}"/>
              </a:ext>
            </a:extLst>
          </p:cNvPr>
          <p:cNvCxnSpPr>
            <a:stCxn id="16" idx="2"/>
            <a:endCxn id="15" idx="7"/>
          </p:cNvCxnSpPr>
          <p:nvPr/>
        </p:nvCxnSpPr>
        <p:spPr>
          <a:xfrm flipH="1">
            <a:off x="7752988" y="1245331"/>
            <a:ext cx="1303530" cy="89440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线箭头连接符 20">
            <a:extLst>
              <a:ext uri="{FF2B5EF4-FFF2-40B4-BE49-F238E27FC236}">
                <a16:creationId xmlns:a16="http://schemas.microsoft.com/office/drawing/2014/main" id="{5D3A2C03-9C99-4385-277E-B122BFE124B4}"/>
              </a:ext>
            </a:extLst>
          </p:cNvPr>
          <p:cNvCxnSpPr>
            <a:cxnSpLocks/>
            <a:stCxn id="16" idx="2"/>
            <a:endCxn id="19" idx="1"/>
          </p:cNvCxnSpPr>
          <p:nvPr/>
        </p:nvCxnSpPr>
        <p:spPr>
          <a:xfrm>
            <a:off x="9056518" y="1245331"/>
            <a:ext cx="1299628" cy="89440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线箭头连接符 21">
            <a:extLst>
              <a:ext uri="{FF2B5EF4-FFF2-40B4-BE49-F238E27FC236}">
                <a16:creationId xmlns:a16="http://schemas.microsoft.com/office/drawing/2014/main" id="{84F30AAF-8F39-4705-46CB-375D05257BBB}"/>
              </a:ext>
            </a:extLst>
          </p:cNvPr>
          <p:cNvCxnSpPr>
            <a:cxnSpLocks/>
            <a:stCxn id="15" idx="6"/>
            <a:endCxn id="17" idx="2"/>
          </p:cNvCxnSpPr>
          <p:nvPr/>
        </p:nvCxnSpPr>
        <p:spPr>
          <a:xfrm>
            <a:off x="7891952" y="2462329"/>
            <a:ext cx="68621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线箭头连接符 22">
            <a:extLst>
              <a:ext uri="{FF2B5EF4-FFF2-40B4-BE49-F238E27FC236}">
                <a16:creationId xmlns:a16="http://schemas.microsoft.com/office/drawing/2014/main" id="{B6E04696-1560-DA44-3322-F0CA5477A8AD}"/>
              </a:ext>
            </a:extLst>
          </p:cNvPr>
          <p:cNvCxnSpPr>
            <a:cxnSpLocks/>
            <a:stCxn id="17" idx="6"/>
            <a:endCxn id="19" idx="2"/>
          </p:cNvCxnSpPr>
          <p:nvPr/>
        </p:nvCxnSpPr>
        <p:spPr>
          <a:xfrm>
            <a:off x="9527069" y="2462329"/>
            <a:ext cx="69011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>
            <a:extLst>
              <a:ext uri="{FF2B5EF4-FFF2-40B4-BE49-F238E27FC236}">
                <a16:creationId xmlns:a16="http://schemas.microsoft.com/office/drawing/2014/main" id="{F3514074-A762-47E7-88B2-E6CF959F8A3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0161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11166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Front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Door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–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back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door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椭圆 14">
            <a:extLst>
              <a:ext uri="{FF2B5EF4-FFF2-40B4-BE49-F238E27FC236}">
                <a16:creationId xmlns:a16="http://schemas.microsoft.com/office/drawing/2014/main" id="{4EA59593-44CF-3B86-B8FF-E9676CCF8044}"/>
              </a:ext>
            </a:extLst>
          </p:cNvPr>
          <p:cNvSpPr/>
          <p:nvPr/>
        </p:nvSpPr>
        <p:spPr>
          <a:xfrm>
            <a:off x="2018702" y="3112669"/>
            <a:ext cx="948906" cy="91242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X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16" name="圆角矩形 15">
            <a:extLst>
              <a:ext uri="{FF2B5EF4-FFF2-40B4-BE49-F238E27FC236}">
                <a16:creationId xmlns:a16="http://schemas.microsoft.com/office/drawing/2014/main" id="{1C4C41C0-7A44-C867-4D08-83025916D7EB}"/>
              </a:ext>
            </a:extLst>
          </p:cNvPr>
          <p:cNvSpPr/>
          <p:nvPr/>
        </p:nvSpPr>
        <p:spPr>
          <a:xfrm>
            <a:off x="3519698" y="1623137"/>
            <a:ext cx="1224951" cy="7287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U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2F0DA937-DE0F-BF65-C8E1-2ABC06ED46EE}"/>
              </a:ext>
            </a:extLst>
          </p:cNvPr>
          <p:cNvSpPr/>
          <p:nvPr/>
        </p:nvSpPr>
        <p:spPr>
          <a:xfrm>
            <a:off x="3653819" y="3112669"/>
            <a:ext cx="948906" cy="91242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Z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D93CA314-0955-1403-4118-8A9F99487A44}"/>
              </a:ext>
            </a:extLst>
          </p:cNvPr>
          <p:cNvSpPr/>
          <p:nvPr/>
        </p:nvSpPr>
        <p:spPr>
          <a:xfrm>
            <a:off x="5292838" y="3112669"/>
            <a:ext cx="948906" cy="91242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Y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cxnSp>
        <p:nvCxnSpPr>
          <p:cNvPr id="20" name="直线箭头连接符 19">
            <a:extLst>
              <a:ext uri="{FF2B5EF4-FFF2-40B4-BE49-F238E27FC236}">
                <a16:creationId xmlns:a16="http://schemas.microsoft.com/office/drawing/2014/main" id="{EED0C6AE-E8D0-64DB-E977-C8DC825B1C0F}"/>
              </a:ext>
            </a:extLst>
          </p:cNvPr>
          <p:cNvCxnSpPr>
            <a:stCxn id="16" idx="2"/>
            <a:endCxn id="15" idx="7"/>
          </p:cNvCxnSpPr>
          <p:nvPr/>
        </p:nvCxnSpPr>
        <p:spPr>
          <a:xfrm flipH="1">
            <a:off x="2828644" y="2351884"/>
            <a:ext cx="1303530" cy="89440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线箭头连接符 20">
            <a:extLst>
              <a:ext uri="{FF2B5EF4-FFF2-40B4-BE49-F238E27FC236}">
                <a16:creationId xmlns:a16="http://schemas.microsoft.com/office/drawing/2014/main" id="{38FBA9AF-F698-4BDA-DC21-437E814ABB0A}"/>
              </a:ext>
            </a:extLst>
          </p:cNvPr>
          <p:cNvCxnSpPr>
            <a:cxnSpLocks/>
            <a:stCxn id="16" idx="2"/>
            <a:endCxn id="18" idx="1"/>
          </p:cNvCxnSpPr>
          <p:nvPr/>
        </p:nvCxnSpPr>
        <p:spPr>
          <a:xfrm>
            <a:off x="4132174" y="2351884"/>
            <a:ext cx="1299628" cy="89440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线箭头连接符 23">
            <a:extLst>
              <a:ext uri="{FF2B5EF4-FFF2-40B4-BE49-F238E27FC236}">
                <a16:creationId xmlns:a16="http://schemas.microsoft.com/office/drawing/2014/main" id="{9BA2BA43-C8F8-0B39-81E4-0D3DF1269F15}"/>
              </a:ext>
            </a:extLst>
          </p:cNvPr>
          <p:cNvCxnSpPr>
            <a:cxnSpLocks/>
            <a:stCxn id="15" idx="6"/>
            <a:endCxn id="17" idx="2"/>
          </p:cNvCxnSpPr>
          <p:nvPr/>
        </p:nvCxnSpPr>
        <p:spPr>
          <a:xfrm>
            <a:off x="2967608" y="3568882"/>
            <a:ext cx="68621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线箭头连接符 27">
            <a:extLst>
              <a:ext uri="{FF2B5EF4-FFF2-40B4-BE49-F238E27FC236}">
                <a16:creationId xmlns:a16="http://schemas.microsoft.com/office/drawing/2014/main" id="{5A00DE9B-73D0-BD34-8F18-C4573A99D90D}"/>
              </a:ext>
            </a:extLst>
          </p:cNvPr>
          <p:cNvCxnSpPr>
            <a:cxnSpLocks/>
            <a:stCxn id="17" idx="6"/>
            <a:endCxn id="18" idx="2"/>
          </p:cNvCxnSpPr>
          <p:nvPr/>
        </p:nvCxnSpPr>
        <p:spPr>
          <a:xfrm>
            <a:off x="4602725" y="3568882"/>
            <a:ext cx="69011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>
            <a:extLst>
              <a:ext uri="{FF2B5EF4-FFF2-40B4-BE49-F238E27FC236}">
                <a16:creationId xmlns:a16="http://schemas.microsoft.com/office/drawing/2014/main" id="{378E07F3-43DB-58F1-9A35-35642F1C3E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8804" y="5495725"/>
            <a:ext cx="5181600" cy="471170"/>
          </a:xfrm>
          <a:prstGeom prst="rect">
            <a:avLst/>
          </a:prstGeom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20055009-6D1B-1DE3-6A13-D5C3DEAA00FD}"/>
              </a:ext>
            </a:extLst>
          </p:cNvPr>
          <p:cNvSpPr txBox="1"/>
          <p:nvPr/>
        </p:nvSpPr>
        <p:spPr>
          <a:xfrm>
            <a:off x="1748061" y="4826765"/>
            <a:ext cx="9272208" cy="3980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01295" lvl="1" fontAlgn="auto">
              <a:lnSpc>
                <a:spcPct val="120000"/>
              </a:lnSpc>
            </a:pPr>
            <a:r>
              <a:rPr lang="en-US" altLang="zh-CN" sz="1800" dirty="0">
                <a:sym typeface="+mn-ea"/>
              </a:rPr>
              <a:t>X</a:t>
            </a:r>
            <a:r>
              <a:rPr lang="zh-CN" altLang="en-US" sz="1800" dirty="0">
                <a:sym typeface="+mn-ea"/>
              </a:rPr>
              <a:t>在</a:t>
            </a:r>
            <a:r>
              <a:rPr lang="en-US" altLang="zh-CN" sz="1800" dirty="0">
                <a:sym typeface="+mn-ea"/>
              </a:rPr>
              <a:t>Z</a:t>
            </a:r>
            <a:r>
              <a:rPr lang="zh-CN" altLang="en-US" sz="1800" dirty="0">
                <a:sym typeface="+mn-ea"/>
              </a:rPr>
              <a:t>到</a:t>
            </a:r>
            <a:r>
              <a:rPr lang="en-US" altLang="zh-CN" sz="1800" dirty="0">
                <a:sym typeface="+mn-ea"/>
              </a:rPr>
              <a:t>Y</a:t>
            </a:r>
            <a:r>
              <a:rPr lang="zh-CN" altLang="en-US" sz="1800" dirty="0">
                <a:sym typeface="+mn-ea"/>
              </a:rPr>
              <a:t>的后门路径上，Z←X←U→Y。因此可用后门调整公式计算</a:t>
            </a:r>
            <a:r>
              <a:rPr lang="en-US" altLang="zh-CN" sz="1800" dirty="0">
                <a:sym typeface="+mn-ea"/>
              </a:rPr>
              <a:t>Z</a:t>
            </a:r>
            <a:r>
              <a:rPr lang="zh-CN" altLang="en-US" sz="1800" dirty="0">
                <a:sym typeface="+mn-ea"/>
              </a:rPr>
              <a:t>到</a:t>
            </a:r>
            <a:r>
              <a:rPr lang="en-US" altLang="zh-CN" sz="1800" dirty="0">
                <a:sym typeface="+mn-ea"/>
              </a:rPr>
              <a:t>Y</a:t>
            </a:r>
            <a:r>
              <a:rPr lang="zh-CN" altLang="en-US" sz="1800" dirty="0">
                <a:sym typeface="+mn-ea"/>
              </a:rPr>
              <a:t>的因果效应：</a:t>
            </a:r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AEEA1791-7BF7-0D44-E00C-3FDED4A6E9AD}"/>
              </a:ext>
            </a:extLst>
          </p:cNvPr>
          <p:cNvSpPr/>
          <p:nvPr/>
        </p:nvSpPr>
        <p:spPr>
          <a:xfrm>
            <a:off x="7018965" y="3034122"/>
            <a:ext cx="948906" cy="91242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X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29" name="圆角矩形 28">
            <a:extLst>
              <a:ext uri="{FF2B5EF4-FFF2-40B4-BE49-F238E27FC236}">
                <a16:creationId xmlns:a16="http://schemas.microsoft.com/office/drawing/2014/main" id="{824E8287-2843-8165-B554-A360E0CD4641}"/>
              </a:ext>
            </a:extLst>
          </p:cNvPr>
          <p:cNvSpPr/>
          <p:nvPr/>
        </p:nvSpPr>
        <p:spPr>
          <a:xfrm>
            <a:off x="8519961" y="1544590"/>
            <a:ext cx="1224951" cy="7287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U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30" name="椭圆 29">
            <a:extLst>
              <a:ext uri="{FF2B5EF4-FFF2-40B4-BE49-F238E27FC236}">
                <a16:creationId xmlns:a16="http://schemas.microsoft.com/office/drawing/2014/main" id="{1CFF73B0-07CD-3F93-D875-E95ABB63E96A}"/>
              </a:ext>
            </a:extLst>
          </p:cNvPr>
          <p:cNvSpPr/>
          <p:nvPr/>
        </p:nvSpPr>
        <p:spPr>
          <a:xfrm>
            <a:off x="8654082" y="3034122"/>
            <a:ext cx="948906" cy="912426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Z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31" name="椭圆 30">
            <a:extLst>
              <a:ext uri="{FF2B5EF4-FFF2-40B4-BE49-F238E27FC236}">
                <a16:creationId xmlns:a16="http://schemas.microsoft.com/office/drawing/2014/main" id="{711D0820-B237-11EE-C135-B0B530BCC7E0}"/>
              </a:ext>
            </a:extLst>
          </p:cNvPr>
          <p:cNvSpPr/>
          <p:nvPr/>
        </p:nvSpPr>
        <p:spPr>
          <a:xfrm>
            <a:off x="10293101" y="3034122"/>
            <a:ext cx="948906" cy="91242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Y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cxnSp>
        <p:nvCxnSpPr>
          <p:cNvPr id="32" name="直线箭头连接符 31">
            <a:extLst>
              <a:ext uri="{FF2B5EF4-FFF2-40B4-BE49-F238E27FC236}">
                <a16:creationId xmlns:a16="http://schemas.microsoft.com/office/drawing/2014/main" id="{4B41096F-C9B9-E1D4-9B53-A9DBB795D8F3}"/>
              </a:ext>
            </a:extLst>
          </p:cNvPr>
          <p:cNvCxnSpPr>
            <a:stCxn id="29" idx="2"/>
            <a:endCxn id="27" idx="7"/>
          </p:cNvCxnSpPr>
          <p:nvPr/>
        </p:nvCxnSpPr>
        <p:spPr>
          <a:xfrm flipH="1">
            <a:off x="7828907" y="2273337"/>
            <a:ext cx="1303530" cy="89440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线箭头连接符 32">
            <a:extLst>
              <a:ext uri="{FF2B5EF4-FFF2-40B4-BE49-F238E27FC236}">
                <a16:creationId xmlns:a16="http://schemas.microsoft.com/office/drawing/2014/main" id="{45DA5BAC-0E73-D616-7EFA-7F9EB3B770E2}"/>
              </a:ext>
            </a:extLst>
          </p:cNvPr>
          <p:cNvCxnSpPr>
            <a:cxnSpLocks/>
            <a:stCxn id="29" idx="2"/>
            <a:endCxn id="31" idx="1"/>
          </p:cNvCxnSpPr>
          <p:nvPr/>
        </p:nvCxnSpPr>
        <p:spPr>
          <a:xfrm>
            <a:off x="9132437" y="2273337"/>
            <a:ext cx="1299628" cy="89440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线箭头连接符 34">
            <a:extLst>
              <a:ext uri="{FF2B5EF4-FFF2-40B4-BE49-F238E27FC236}">
                <a16:creationId xmlns:a16="http://schemas.microsoft.com/office/drawing/2014/main" id="{F2B916E0-C271-37C8-19AC-D205C8DF5659}"/>
              </a:ext>
            </a:extLst>
          </p:cNvPr>
          <p:cNvCxnSpPr>
            <a:cxnSpLocks/>
            <a:stCxn id="30" idx="6"/>
            <a:endCxn id="31" idx="2"/>
          </p:cNvCxnSpPr>
          <p:nvPr/>
        </p:nvCxnSpPr>
        <p:spPr>
          <a:xfrm>
            <a:off x="9602988" y="3490335"/>
            <a:ext cx="69011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>
            <a:extLst>
              <a:ext uri="{FF2B5EF4-FFF2-40B4-BE49-F238E27FC236}">
                <a16:creationId xmlns:a16="http://schemas.microsoft.com/office/drawing/2014/main" id="{53729928-F523-891F-125F-A3C999C1F1A9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https://</a:t>
            </a:r>
            <a:r>
              <a:rPr lang="en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arxiv.org</a:t>
            </a:r>
            <a:r>
              <a:rPr lang="en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/pdf/2102.11107.pdf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7501528-B416-720B-E1ED-C020125AF49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34581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11166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Front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Door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–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combine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causal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effects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椭圆 14">
            <a:extLst>
              <a:ext uri="{FF2B5EF4-FFF2-40B4-BE49-F238E27FC236}">
                <a16:creationId xmlns:a16="http://schemas.microsoft.com/office/drawing/2014/main" id="{4EA59593-44CF-3B86-B8FF-E9676CCF8044}"/>
              </a:ext>
            </a:extLst>
          </p:cNvPr>
          <p:cNvSpPr/>
          <p:nvPr/>
        </p:nvSpPr>
        <p:spPr>
          <a:xfrm>
            <a:off x="2041851" y="3124304"/>
            <a:ext cx="948906" cy="91242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X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16" name="圆角矩形 15">
            <a:extLst>
              <a:ext uri="{FF2B5EF4-FFF2-40B4-BE49-F238E27FC236}">
                <a16:creationId xmlns:a16="http://schemas.microsoft.com/office/drawing/2014/main" id="{1C4C41C0-7A44-C867-4D08-83025916D7EB}"/>
              </a:ext>
            </a:extLst>
          </p:cNvPr>
          <p:cNvSpPr/>
          <p:nvPr/>
        </p:nvSpPr>
        <p:spPr>
          <a:xfrm>
            <a:off x="3542847" y="1634772"/>
            <a:ext cx="1224951" cy="7287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U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2F0DA937-DE0F-BF65-C8E1-2ABC06ED46EE}"/>
              </a:ext>
            </a:extLst>
          </p:cNvPr>
          <p:cNvSpPr/>
          <p:nvPr/>
        </p:nvSpPr>
        <p:spPr>
          <a:xfrm>
            <a:off x="3676968" y="3124304"/>
            <a:ext cx="948906" cy="91242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Z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D93CA314-0955-1403-4118-8A9F99487A44}"/>
              </a:ext>
            </a:extLst>
          </p:cNvPr>
          <p:cNvSpPr/>
          <p:nvPr/>
        </p:nvSpPr>
        <p:spPr>
          <a:xfrm>
            <a:off x="5315987" y="3124304"/>
            <a:ext cx="948906" cy="91242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Y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cxnSp>
        <p:nvCxnSpPr>
          <p:cNvPr id="20" name="直线箭头连接符 19">
            <a:extLst>
              <a:ext uri="{FF2B5EF4-FFF2-40B4-BE49-F238E27FC236}">
                <a16:creationId xmlns:a16="http://schemas.microsoft.com/office/drawing/2014/main" id="{EED0C6AE-E8D0-64DB-E977-C8DC825B1C0F}"/>
              </a:ext>
            </a:extLst>
          </p:cNvPr>
          <p:cNvCxnSpPr>
            <a:stCxn id="16" idx="2"/>
            <a:endCxn id="15" idx="7"/>
          </p:cNvCxnSpPr>
          <p:nvPr/>
        </p:nvCxnSpPr>
        <p:spPr>
          <a:xfrm flipH="1">
            <a:off x="2851793" y="2363519"/>
            <a:ext cx="1303530" cy="89440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线箭头连接符 20">
            <a:extLst>
              <a:ext uri="{FF2B5EF4-FFF2-40B4-BE49-F238E27FC236}">
                <a16:creationId xmlns:a16="http://schemas.microsoft.com/office/drawing/2014/main" id="{38FBA9AF-F698-4BDA-DC21-437E814ABB0A}"/>
              </a:ext>
            </a:extLst>
          </p:cNvPr>
          <p:cNvCxnSpPr>
            <a:cxnSpLocks/>
            <a:stCxn id="16" idx="2"/>
            <a:endCxn id="18" idx="1"/>
          </p:cNvCxnSpPr>
          <p:nvPr/>
        </p:nvCxnSpPr>
        <p:spPr>
          <a:xfrm>
            <a:off x="4155323" y="2363519"/>
            <a:ext cx="1299628" cy="89440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线箭头连接符 23">
            <a:extLst>
              <a:ext uri="{FF2B5EF4-FFF2-40B4-BE49-F238E27FC236}">
                <a16:creationId xmlns:a16="http://schemas.microsoft.com/office/drawing/2014/main" id="{9BA2BA43-C8F8-0B39-81E4-0D3DF1269F15}"/>
              </a:ext>
            </a:extLst>
          </p:cNvPr>
          <p:cNvCxnSpPr>
            <a:cxnSpLocks/>
            <a:stCxn id="15" idx="6"/>
            <a:endCxn id="17" idx="2"/>
          </p:cNvCxnSpPr>
          <p:nvPr/>
        </p:nvCxnSpPr>
        <p:spPr>
          <a:xfrm>
            <a:off x="2990757" y="3580517"/>
            <a:ext cx="68621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线箭头连接符 27">
            <a:extLst>
              <a:ext uri="{FF2B5EF4-FFF2-40B4-BE49-F238E27FC236}">
                <a16:creationId xmlns:a16="http://schemas.microsoft.com/office/drawing/2014/main" id="{5A00DE9B-73D0-BD34-8F18-C4573A99D90D}"/>
              </a:ext>
            </a:extLst>
          </p:cNvPr>
          <p:cNvCxnSpPr>
            <a:cxnSpLocks/>
            <a:stCxn id="17" idx="6"/>
            <a:endCxn id="18" idx="2"/>
          </p:cNvCxnSpPr>
          <p:nvPr/>
        </p:nvCxnSpPr>
        <p:spPr>
          <a:xfrm>
            <a:off x="4625874" y="3580517"/>
            <a:ext cx="69011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>
            <a:extLst>
              <a:ext uri="{FF2B5EF4-FFF2-40B4-BE49-F238E27FC236}">
                <a16:creationId xmlns:a16="http://schemas.microsoft.com/office/drawing/2014/main" id="{20055009-6D1B-1DE3-6A13-D5C3DEAA00FD}"/>
              </a:ext>
            </a:extLst>
          </p:cNvPr>
          <p:cNvSpPr txBox="1"/>
          <p:nvPr/>
        </p:nvSpPr>
        <p:spPr>
          <a:xfrm>
            <a:off x="1748061" y="4640622"/>
            <a:ext cx="9272208" cy="3980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01295" lvl="1" fontAlgn="auto">
              <a:lnSpc>
                <a:spcPct val="120000"/>
              </a:lnSpc>
            </a:pPr>
            <a:r>
              <a:rPr lang="zh-CN" altLang="en-US" sz="1800" dirty="0">
                <a:sym typeface="+mn-ea"/>
              </a:rPr>
              <a:t>将</a:t>
            </a:r>
            <a:r>
              <a:rPr lang="en-US" altLang="zh-CN" sz="1800" dirty="0">
                <a:sym typeface="+mn-ea"/>
              </a:rPr>
              <a:t>X</a:t>
            </a:r>
            <a:r>
              <a:rPr lang="zh-CN" altLang="en-US" sz="1800" dirty="0">
                <a:sym typeface="+mn-ea"/>
              </a:rPr>
              <a:t>到</a:t>
            </a:r>
            <a:r>
              <a:rPr lang="en-US" altLang="zh-CN" sz="1800" dirty="0">
                <a:sym typeface="+mn-ea"/>
              </a:rPr>
              <a:t>Z</a:t>
            </a:r>
            <a:r>
              <a:rPr lang="zh-CN" altLang="en-US" sz="1800" dirty="0">
                <a:sym typeface="+mn-ea"/>
              </a:rPr>
              <a:t>的因果效应和</a:t>
            </a:r>
            <a:r>
              <a:rPr lang="en-US" altLang="zh-CN" sz="1800" dirty="0">
                <a:sym typeface="+mn-ea"/>
              </a:rPr>
              <a:t>Z</a:t>
            </a:r>
            <a:r>
              <a:rPr lang="zh-CN" altLang="en-US" sz="1800" dirty="0">
                <a:sym typeface="+mn-ea"/>
              </a:rPr>
              <a:t>到</a:t>
            </a:r>
            <a:r>
              <a:rPr lang="en-US" altLang="zh-CN" sz="1800" dirty="0">
                <a:sym typeface="+mn-ea"/>
              </a:rPr>
              <a:t>Y</a:t>
            </a:r>
            <a:r>
              <a:rPr lang="zh-CN" altLang="en-US" sz="1800" dirty="0">
                <a:sym typeface="+mn-ea"/>
              </a:rPr>
              <a:t>的因果效应连接起来，即可得到</a:t>
            </a:r>
            <a:r>
              <a:rPr lang="en-US" altLang="zh-CN" sz="1800" dirty="0">
                <a:sym typeface="+mn-ea"/>
              </a:rPr>
              <a:t>X</a:t>
            </a:r>
            <a:r>
              <a:rPr lang="zh-CN" altLang="en-US" sz="1800" dirty="0">
                <a:sym typeface="+mn-ea"/>
              </a:rPr>
              <a:t>到</a:t>
            </a:r>
            <a:r>
              <a:rPr lang="en-US" altLang="zh-CN" sz="1800" dirty="0">
                <a:sym typeface="+mn-ea"/>
              </a:rPr>
              <a:t>Y</a:t>
            </a:r>
            <a:r>
              <a:rPr lang="zh-CN" altLang="en-US" sz="1800" dirty="0">
                <a:sym typeface="+mn-ea"/>
              </a:rPr>
              <a:t>的因果效应：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DAC760F-F1D6-2A48-B6AF-1A78CA9E3B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3367" y="5250596"/>
            <a:ext cx="6029325" cy="826135"/>
          </a:xfrm>
          <a:prstGeom prst="rect">
            <a:avLst/>
          </a:prstGeom>
        </p:spPr>
      </p:pic>
      <p:sp>
        <p:nvSpPr>
          <p:cNvPr id="4" name="椭圆 3">
            <a:extLst>
              <a:ext uri="{FF2B5EF4-FFF2-40B4-BE49-F238E27FC236}">
                <a16:creationId xmlns:a16="http://schemas.microsoft.com/office/drawing/2014/main" id="{B3AAC031-4158-25AC-9FCF-7524E85C849C}"/>
              </a:ext>
            </a:extLst>
          </p:cNvPr>
          <p:cNvSpPr/>
          <p:nvPr/>
        </p:nvSpPr>
        <p:spPr>
          <a:xfrm>
            <a:off x="6737051" y="3075860"/>
            <a:ext cx="948906" cy="912426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X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11" name="圆角矩形 10">
            <a:extLst>
              <a:ext uri="{FF2B5EF4-FFF2-40B4-BE49-F238E27FC236}">
                <a16:creationId xmlns:a16="http://schemas.microsoft.com/office/drawing/2014/main" id="{676527DF-69AD-7E9B-88DD-1165CCF8228B}"/>
              </a:ext>
            </a:extLst>
          </p:cNvPr>
          <p:cNvSpPr/>
          <p:nvPr/>
        </p:nvSpPr>
        <p:spPr>
          <a:xfrm>
            <a:off x="8238047" y="1586328"/>
            <a:ext cx="1224951" cy="7287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U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745C4CF3-1D71-1730-5FFE-A407EFC21BEB}"/>
              </a:ext>
            </a:extLst>
          </p:cNvPr>
          <p:cNvSpPr/>
          <p:nvPr/>
        </p:nvSpPr>
        <p:spPr>
          <a:xfrm>
            <a:off x="8372168" y="3075860"/>
            <a:ext cx="948906" cy="91242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Z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DBC192D4-678F-9E40-1B8E-32BE4916FA56}"/>
              </a:ext>
            </a:extLst>
          </p:cNvPr>
          <p:cNvSpPr/>
          <p:nvPr/>
        </p:nvSpPr>
        <p:spPr>
          <a:xfrm>
            <a:off x="10011187" y="3075860"/>
            <a:ext cx="948906" cy="91242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Y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cxnSp>
        <p:nvCxnSpPr>
          <p:cNvPr id="19" name="直线箭头连接符 18">
            <a:extLst>
              <a:ext uri="{FF2B5EF4-FFF2-40B4-BE49-F238E27FC236}">
                <a16:creationId xmlns:a16="http://schemas.microsoft.com/office/drawing/2014/main" id="{A2494ABA-1942-1B6B-679D-FC42F0528EC8}"/>
              </a:ext>
            </a:extLst>
          </p:cNvPr>
          <p:cNvCxnSpPr>
            <a:cxnSpLocks/>
            <a:stCxn id="11" idx="2"/>
            <a:endCxn id="13" idx="1"/>
          </p:cNvCxnSpPr>
          <p:nvPr/>
        </p:nvCxnSpPr>
        <p:spPr>
          <a:xfrm>
            <a:off x="8850523" y="2315075"/>
            <a:ext cx="1299628" cy="89440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线箭头连接符 21">
            <a:extLst>
              <a:ext uri="{FF2B5EF4-FFF2-40B4-BE49-F238E27FC236}">
                <a16:creationId xmlns:a16="http://schemas.microsoft.com/office/drawing/2014/main" id="{403DFB43-ADB3-7BB3-2548-99CF1BDAD97B}"/>
              </a:ext>
            </a:extLst>
          </p:cNvPr>
          <p:cNvCxnSpPr>
            <a:cxnSpLocks/>
            <a:stCxn id="4" idx="6"/>
            <a:endCxn id="12" idx="2"/>
          </p:cNvCxnSpPr>
          <p:nvPr/>
        </p:nvCxnSpPr>
        <p:spPr>
          <a:xfrm>
            <a:off x="7685957" y="3532073"/>
            <a:ext cx="68621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线箭头连接符 22">
            <a:extLst>
              <a:ext uri="{FF2B5EF4-FFF2-40B4-BE49-F238E27FC236}">
                <a16:creationId xmlns:a16="http://schemas.microsoft.com/office/drawing/2014/main" id="{A939E0C6-0A23-2125-4382-1B3D5163FAA4}"/>
              </a:ext>
            </a:extLst>
          </p:cNvPr>
          <p:cNvCxnSpPr>
            <a:cxnSpLocks/>
            <a:stCxn id="12" idx="6"/>
            <a:endCxn id="13" idx="2"/>
          </p:cNvCxnSpPr>
          <p:nvPr/>
        </p:nvCxnSpPr>
        <p:spPr>
          <a:xfrm>
            <a:off x="9321074" y="3532073"/>
            <a:ext cx="69011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>
            <a:extLst>
              <a:ext uri="{FF2B5EF4-FFF2-40B4-BE49-F238E27FC236}">
                <a16:creationId xmlns:a16="http://schemas.microsoft.com/office/drawing/2014/main" id="{2A6802AB-4849-3943-3BE7-087FCBF36480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https://</a:t>
            </a:r>
            <a:r>
              <a:rPr lang="en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arxiv.org</a:t>
            </a:r>
            <a:r>
              <a:rPr lang="en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/pdf/2102.11107.pdf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1DC3B86F-EDD6-3286-F360-B16CA1D5407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45484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11166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Do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Calculus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775D885-E4B6-3B7F-CC94-95DEA4AA1B68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i="1" dirty="0"/>
              <a:t>Causality, 2009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EE73B225-9A9C-034C-4A57-22D7847F85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619" y="2329180"/>
            <a:ext cx="6159500" cy="2199640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F2CFE1D3-8574-B8B9-901C-5FE5ECA9F1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1694" y="4528820"/>
            <a:ext cx="5720080" cy="864870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B45F1092-29BE-A465-7E92-C3B11B8F72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2009" y="2329180"/>
            <a:ext cx="4381500" cy="2790190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88936F02-9A83-E31E-8324-D124F920BE18}"/>
              </a:ext>
            </a:extLst>
          </p:cNvPr>
          <p:cNvSpPr txBox="1"/>
          <p:nvPr/>
        </p:nvSpPr>
        <p:spPr>
          <a:xfrm>
            <a:off x="724829" y="1710530"/>
            <a:ext cx="61030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ym typeface="+mn-ea"/>
              </a:rPr>
              <a:t>do-calculus</a:t>
            </a:r>
            <a:r>
              <a:rPr lang="zh-CN" altLang="en-US" sz="1800" dirty="0">
                <a:sym typeface="+mn-ea"/>
              </a:rPr>
              <a:t>给出将</a:t>
            </a:r>
            <a:r>
              <a:rPr lang="en-US" altLang="zh-CN" sz="1800" dirty="0">
                <a:sym typeface="+mn-ea"/>
              </a:rPr>
              <a:t>do</a:t>
            </a:r>
            <a:r>
              <a:rPr lang="zh-CN" altLang="en-US" sz="1800" dirty="0">
                <a:sym typeface="+mn-ea"/>
              </a:rPr>
              <a:t>操作转化为条件概率的一般性方法：</a:t>
            </a:r>
            <a:endParaRPr lang="zh-CN" altLang="en-US" dirty="0"/>
          </a:p>
        </p:txBody>
      </p:sp>
      <p:cxnSp>
        <p:nvCxnSpPr>
          <p:cNvPr id="24" name="直接箭头连接符 9">
            <a:extLst>
              <a:ext uri="{FF2B5EF4-FFF2-40B4-BE49-F238E27FC236}">
                <a16:creationId xmlns:a16="http://schemas.microsoft.com/office/drawing/2014/main" id="{8C489691-C651-3E82-674C-2283AF712840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>
            <a:extLst>
              <a:ext uri="{FF2B5EF4-FFF2-40B4-BE49-F238E27FC236}">
                <a16:creationId xmlns:a16="http://schemas.microsoft.com/office/drawing/2014/main" id="{E9BA297F-2486-6788-340D-3E071566254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7991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11166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Do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Calculus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775D885-E4B6-3B7F-CC94-95DEA4AA1B68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i="1" dirty="0"/>
              <a:t>Causality, 2009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4" name="直接箭头连接符 9">
            <a:extLst>
              <a:ext uri="{FF2B5EF4-FFF2-40B4-BE49-F238E27FC236}">
                <a16:creationId xmlns:a16="http://schemas.microsoft.com/office/drawing/2014/main" id="{8C489691-C651-3E82-674C-2283AF712840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>
            <a:extLst>
              <a:ext uri="{FF2B5EF4-FFF2-40B4-BE49-F238E27FC236}">
                <a16:creationId xmlns:a16="http://schemas.microsoft.com/office/drawing/2014/main" id="{F59739F3-300F-9101-3137-0614264C38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3996" y="1537475"/>
            <a:ext cx="7948295" cy="4110355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51409FE6-15E4-8F06-FB9B-CB798618D22D}"/>
              </a:ext>
            </a:extLst>
          </p:cNvPr>
          <p:cNvSpPr/>
          <p:nvPr/>
        </p:nvSpPr>
        <p:spPr>
          <a:xfrm>
            <a:off x="1564311" y="2860180"/>
            <a:ext cx="945515" cy="430530"/>
          </a:xfrm>
          <a:prstGeom prst="rect">
            <a:avLst/>
          </a:prstGeom>
          <a:noFill/>
          <a:ln w="28575" cmpd="sng">
            <a:solidFill>
              <a:srgbClr val="FF33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9604491-5450-1534-D3E7-BA876CFB68F9}"/>
              </a:ext>
            </a:extLst>
          </p:cNvPr>
          <p:cNvSpPr txBox="1"/>
          <p:nvPr/>
        </p:nvSpPr>
        <p:spPr>
          <a:xfrm>
            <a:off x="5421936" y="5163960"/>
            <a:ext cx="45643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>
                <a:solidFill>
                  <a:srgbClr val="FF0000"/>
                </a:solidFill>
                <a:sym typeface="+mn-ea"/>
              </a:rPr>
              <a:t>全部是可观测数据的条件概率，没有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do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操作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1DA3A39-0B2B-27F4-2819-C488772EFE4D}"/>
              </a:ext>
            </a:extLst>
          </p:cNvPr>
          <p:cNvSpPr txBox="1"/>
          <p:nvPr/>
        </p:nvSpPr>
        <p:spPr>
          <a:xfrm>
            <a:off x="1583996" y="1910220"/>
            <a:ext cx="9067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sym typeface="+mn-ea"/>
              </a:rPr>
              <a:t>do</a:t>
            </a:r>
            <a:r>
              <a:rPr lang="zh-CN" altLang="en-US" dirty="0">
                <a:solidFill>
                  <a:srgbClr val="FF0000"/>
                </a:solidFill>
                <a:sym typeface="+mn-ea"/>
              </a:rPr>
              <a:t>操作</a:t>
            </a:r>
          </a:p>
        </p:txBody>
      </p:sp>
      <p:cxnSp>
        <p:nvCxnSpPr>
          <p:cNvPr id="12" name="直接箭头连接符 10">
            <a:extLst>
              <a:ext uri="{FF2B5EF4-FFF2-40B4-BE49-F238E27FC236}">
                <a16:creationId xmlns:a16="http://schemas.microsoft.com/office/drawing/2014/main" id="{6495AEEE-804A-B9C0-DDFF-8A3C29443583}"/>
              </a:ext>
            </a:extLst>
          </p:cNvPr>
          <p:cNvCxnSpPr>
            <a:stCxn id="11" idx="2"/>
            <a:endCxn id="9" idx="0"/>
          </p:cNvCxnSpPr>
          <p:nvPr/>
        </p:nvCxnSpPr>
        <p:spPr>
          <a:xfrm>
            <a:off x="2037386" y="2278520"/>
            <a:ext cx="0" cy="581660"/>
          </a:xfrm>
          <a:prstGeom prst="straightConnector1">
            <a:avLst/>
          </a:prstGeom>
          <a:ln>
            <a:solidFill>
              <a:srgbClr val="FF33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4">
            <a:extLst>
              <a:ext uri="{FF2B5EF4-FFF2-40B4-BE49-F238E27FC236}">
                <a16:creationId xmlns:a16="http://schemas.microsoft.com/office/drawing/2014/main" id="{28291345-E55B-AEA7-88C2-AA0195E1AB77}"/>
              </a:ext>
            </a:extLst>
          </p:cNvPr>
          <p:cNvCxnSpPr>
            <a:stCxn id="10" idx="1"/>
          </p:cNvCxnSpPr>
          <p:nvPr/>
        </p:nvCxnSpPr>
        <p:spPr>
          <a:xfrm flipH="1">
            <a:off x="4666921" y="5348110"/>
            <a:ext cx="755015" cy="0"/>
          </a:xfrm>
          <a:prstGeom prst="straightConnector1">
            <a:avLst/>
          </a:prstGeom>
          <a:ln>
            <a:solidFill>
              <a:srgbClr val="FF33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图片 13">
            <a:extLst>
              <a:ext uri="{FF2B5EF4-FFF2-40B4-BE49-F238E27FC236}">
                <a16:creationId xmlns:a16="http://schemas.microsoft.com/office/drawing/2014/main" id="{DACECE5C-7778-A5AF-CCF5-86FDA3D1CB1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94232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11166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Hierarchy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of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Causality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>
            <a:extLst>
              <a:ext uri="{FF2B5EF4-FFF2-40B4-BE49-F238E27FC236}">
                <a16:creationId xmlns:a16="http://schemas.microsoft.com/office/drawing/2014/main" id="{A775D885-E4B6-3B7F-CC94-95DEA4AA1B68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Judea</a:t>
            </a:r>
            <a:r>
              <a:rPr lang="zh-CN" altLang="en-US" sz="1400" dirty="0"/>
              <a:t> </a:t>
            </a:r>
            <a:r>
              <a:rPr lang="en-US" altLang="zh-CN" sz="1400" dirty="0"/>
              <a:t>Pearl:</a:t>
            </a:r>
            <a:r>
              <a:rPr lang="zh-CN" altLang="en-US" sz="1400" dirty="0"/>
              <a:t> </a:t>
            </a:r>
            <a:r>
              <a:rPr lang="en-US" altLang="zh-CN" sz="1400" dirty="0"/>
              <a:t>The</a:t>
            </a:r>
            <a:r>
              <a:rPr lang="zh-CN" altLang="en-US" sz="1400" dirty="0"/>
              <a:t> </a:t>
            </a:r>
            <a:r>
              <a:rPr lang="en-US" altLang="zh-CN" sz="1400" dirty="0"/>
              <a:t>Book</a:t>
            </a:r>
            <a:r>
              <a:rPr lang="zh-CN" altLang="en-US" sz="1400" dirty="0"/>
              <a:t> </a:t>
            </a:r>
            <a:r>
              <a:rPr lang="en-US" altLang="zh-CN" sz="1400" dirty="0"/>
              <a:t>of</a:t>
            </a:r>
            <a:r>
              <a:rPr lang="zh-CN" altLang="en-US" sz="1400" dirty="0"/>
              <a:t> </a:t>
            </a:r>
            <a:r>
              <a:rPr lang="en-US" altLang="zh-CN" sz="1400" dirty="0"/>
              <a:t>Why</a:t>
            </a:r>
            <a:endParaRPr lang="zh-CN" altLang="en-US" sz="1400" dirty="0"/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B6FA0E58-8AB5-55C4-95F5-C66A1AC8A2B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33"/>
          <a:stretch/>
        </p:blipFill>
        <p:spPr>
          <a:xfrm>
            <a:off x="6945684" y="221963"/>
            <a:ext cx="5021484" cy="5334282"/>
          </a:xfrm>
          <a:prstGeom prst="rect">
            <a:avLst/>
          </a:prstGeom>
        </p:spPr>
      </p:pic>
      <p:sp>
        <p:nvSpPr>
          <p:cNvPr id="12" name="内容占位符 7">
            <a:extLst>
              <a:ext uri="{FF2B5EF4-FFF2-40B4-BE49-F238E27FC236}">
                <a16:creationId xmlns:a16="http://schemas.microsoft.com/office/drawing/2014/main" id="{E931EAB3-60FF-39F3-3E80-5B37AE64BE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14039" y="1204590"/>
            <a:ext cx="5521696" cy="4351655"/>
          </a:xfrm>
        </p:spPr>
        <p:txBody>
          <a:bodyPr>
            <a:normAutofit fontScale="87500" lnSpcReduction="10000"/>
          </a:bodyPr>
          <a:lstStyle/>
          <a:p>
            <a:pPr fontAlgn="auto">
              <a:lnSpc>
                <a:spcPct val="120000"/>
              </a:lnSpc>
            </a:pPr>
            <a:endParaRPr lang="zh-CN" altLang="en-US" dirty="0"/>
          </a:p>
          <a:p>
            <a:pPr lvl="0" fontAlgn="auto">
              <a:lnSpc>
                <a:spcPct val="120000"/>
              </a:lnSpc>
            </a:pPr>
            <a:r>
              <a:rPr lang="zh-CN" altLang="en-US" dirty="0">
                <a:solidFill>
                  <a:schemeClr val="accent2"/>
                </a:solidFill>
                <a:sym typeface="+mn-ea"/>
              </a:rPr>
              <a:t>观察：回答</a:t>
            </a:r>
            <a:r>
              <a:rPr lang="zh-CN" altLang="en-US" b="1" dirty="0">
                <a:solidFill>
                  <a:schemeClr val="accent2"/>
                </a:solidFill>
                <a:sym typeface="+mn-ea"/>
              </a:rPr>
              <a:t>相关性</a:t>
            </a:r>
            <a:r>
              <a:rPr lang="zh-CN" altLang="en-US" b="1" dirty="0">
                <a:solidFill>
                  <a:schemeClr val="accent2"/>
                </a:solidFill>
              </a:rPr>
              <a:t>（</a:t>
            </a:r>
            <a:r>
              <a:rPr lang="en-US" altLang="zh-CN" b="1" dirty="0" err="1">
                <a:solidFill>
                  <a:schemeClr val="accent2"/>
                </a:solidFill>
              </a:rPr>
              <a:t>assosiation</a:t>
            </a:r>
            <a:r>
              <a:rPr lang="zh-CN" altLang="en-US" b="1" dirty="0">
                <a:solidFill>
                  <a:schemeClr val="accent2"/>
                </a:solidFill>
              </a:rPr>
              <a:t>）</a:t>
            </a:r>
            <a:r>
              <a:rPr lang="zh-CN" altLang="en-US" dirty="0">
                <a:solidFill>
                  <a:schemeClr val="accent2"/>
                </a:solidFill>
                <a:sym typeface="+mn-ea"/>
              </a:rPr>
              <a:t>问题</a:t>
            </a:r>
            <a:endParaRPr lang="zh-CN" altLang="en-US" dirty="0">
              <a:solidFill>
                <a:schemeClr val="accent2"/>
              </a:solidFill>
            </a:endParaRPr>
          </a:p>
          <a:p>
            <a:pPr lvl="1" fontAlgn="auto">
              <a:lnSpc>
                <a:spcPct val="120000"/>
              </a:lnSpc>
            </a:pPr>
            <a:r>
              <a:rPr lang="zh-CN" altLang="en-US" sz="2400" dirty="0">
                <a:solidFill>
                  <a:schemeClr val="accent2"/>
                </a:solidFill>
              </a:rPr>
              <a:t>如果观测到</a:t>
            </a:r>
            <a:r>
              <a:rPr lang="en-US" altLang="zh-CN" sz="2400" dirty="0">
                <a:solidFill>
                  <a:schemeClr val="accent2"/>
                </a:solidFill>
              </a:rPr>
              <a:t>X</a:t>
            </a:r>
            <a:r>
              <a:rPr lang="zh-CN" altLang="en-US" sz="2400" dirty="0">
                <a:solidFill>
                  <a:schemeClr val="accent2"/>
                </a:solidFill>
              </a:rPr>
              <a:t>发生，</a:t>
            </a:r>
            <a:r>
              <a:rPr lang="en-US" altLang="zh-CN" sz="2400" dirty="0">
                <a:solidFill>
                  <a:schemeClr val="accent2"/>
                </a:solidFill>
              </a:rPr>
              <a:t>Y</a:t>
            </a:r>
            <a:r>
              <a:rPr lang="zh-CN" altLang="en-US" sz="2400" dirty="0">
                <a:solidFill>
                  <a:schemeClr val="accent2"/>
                </a:solidFill>
              </a:rPr>
              <a:t>会发生吗？</a:t>
            </a:r>
          </a:p>
          <a:p>
            <a:pPr lvl="1" fontAlgn="auto">
              <a:lnSpc>
                <a:spcPct val="120000"/>
              </a:lnSpc>
            </a:pPr>
            <a:r>
              <a:rPr lang="zh-CN" altLang="en-US" sz="2400" dirty="0">
                <a:solidFill>
                  <a:schemeClr val="accent2"/>
                </a:solidFill>
              </a:rPr>
              <a:t>输入：数据</a:t>
            </a:r>
            <a:endParaRPr lang="zh-CN" altLang="en-US" dirty="0">
              <a:solidFill>
                <a:schemeClr val="accent2"/>
              </a:solidFill>
            </a:endParaRPr>
          </a:p>
          <a:p>
            <a:pPr lvl="0" fontAlgn="auto">
              <a:lnSpc>
                <a:spcPct val="120000"/>
              </a:lnSpc>
            </a:pPr>
            <a:r>
              <a:rPr lang="zh-CN" altLang="en-US" dirty="0">
                <a:solidFill>
                  <a:schemeClr val="accent2"/>
                </a:solidFill>
              </a:rPr>
              <a:t>干预：回答</a:t>
            </a:r>
            <a:r>
              <a:rPr lang="zh-CN" altLang="en-US" b="1" dirty="0">
                <a:solidFill>
                  <a:schemeClr val="accent2"/>
                </a:solidFill>
              </a:rPr>
              <a:t>干预</a:t>
            </a:r>
            <a:r>
              <a:rPr lang="zh-CN" altLang="en-US" b="1" dirty="0">
                <a:solidFill>
                  <a:schemeClr val="accent2"/>
                </a:solidFill>
                <a:sym typeface="+mn-ea"/>
              </a:rPr>
              <a:t>（</a:t>
            </a:r>
            <a:r>
              <a:rPr lang="en-US" altLang="zh-CN" b="1" dirty="0">
                <a:solidFill>
                  <a:schemeClr val="accent2"/>
                </a:solidFill>
                <a:sym typeface="+mn-ea"/>
              </a:rPr>
              <a:t>intervention</a:t>
            </a:r>
            <a:r>
              <a:rPr lang="zh-CN" altLang="en-US" b="1" dirty="0">
                <a:solidFill>
                  <a:schemeClr val="accent2"/>
                </a:solidFill>
                <a:sym typeface="+mn-ea"/>
              </a:rPr>
              <a:t>）</a:t>
            </a:r>
            <a:r>
              <a:rPr lang="zh-CN" altLang="en-US" dirty="0">
                <a:solidFill>
                  <a:schemeClr val="accent2"/>
                </a:solidFill>
                <a:sym typeface="+mn-ea"/>
              </a:rPr>
              <a:t>问题</a:t>
            </a:r>
            <a:endParaRPr lang="zh-CN" altLang="en-US" dirty="0">
              <a:solidFill>
                <a:schemeClr val="accent2"/>
              </a:solidFill>
            </a:endParaRPr>
          </a:p>
          <a:p>
            <a:pPr lvl="1" fontAlgn="auto">
              <a:lnSpc>
                <a:spcPct val="120000"/>
              </a:lnSpc>
            </a:pPr>
            <a:r>
              <a:rPr lang="zh-CN" altLang="en-US" dirty="0">
                <a:solidFill>
                  <a:schemeClr val="accent2"/>
                </a:solidFill>
              </a:rPr>
              <a:t>如果让</a:t>
            </a:r>
            <a:r>
              <a:rPr lang="en-US" altLang="zh-CN" dirty="0">
                <a:solidFill>
                  <a:schemeClr val="accent2"/>
                </a:solidFill>
              </a:rPr>
              <a:t>X</a:t>
            </a:r>
            <a:r>
              <a:rPr lang="zh-CN" altLang="en-US" dirty="0">
                <a:solidFill>
                  <a:schemeClr val="accent2"/>
                </a:solidFill>
                <a:sym typeface="+mn-ea"/>
              </a:rPr>
              <a:t>发生</a:t>
            </a:r>
            <a:r>
              <a:rPr lang="zh-CN" altLang="en-US" dirty="0">
                <a:solidFill>
                  <a:schemeClr val="accent2"/>
                </a:solidFill>
              </a:rPr>
              <a:t>，</a:t>
            </a:r>
            <a:r>
              <a:rPr lang="en-US" altLang="zh-CN" dirty="0">
                <a:solidFill>
                  <a:schemeClr val="accent2"/>
                </a:solidFill>
              </a:rPr>
              <a:t>Y</a:t>
            </a:r>
            <a:r>
              <a:rPr lang="zh-CN" altLang="en-US" dirty="0">
                <a:solidFill>
                  <a:schemeClr val="accent2"/>
                </a:solidFill>
              </a:rPr>
              <a:t>会发生吗？</a:t>
            </a:r>
          </a:p>
          <a:p>
            <a:pPr lvl="1" fontAlgn="auto">
              <a:lnSpc>
                <a:spcPct val="120000"/>
              </a:lnSpc>
            </a:pPr>
            <a:r>
              <a:rPr lang="zh-CN" altLang="en-US" dirty="0">
                <a:solidFill>
                  <a:schemeClr val="accent2"/>
                </a:solidFill>
              </a:rPr>
              <a:t>输入：数据，因果图（</a:t>
            </a:r>
            <a:r>
              <a:rPr lang="en-US" altLang="zh-CN" dirty="0">
                <a:solidFill>
                  <a:schemeClr val="accent2"/>
                </a:solidFill>
              </a:rPr>
              <a:t>DAG</a:t>
            </a:r>
            <a:r>
              <a:rPr lang="zh-CN" altLang="en-US" dirty="0">
                <a:solidFill>
                  <a:schemeClr val="accent2"/>
                </a:solidFill>
              </a:rPr>
              <a:t>）</a:t>
            </a:r>
          </a:p>
          <a:p>
            <a:pPr lvl="0" fontAlgn="auto">
              <a:lnSpc>
                <a:spcPct val="120000"/>
              </a:lnSpc>
            </a:pPr>
            <a:r>
              <a:rPr lang="zh-CN" altLang="en-US" dirty="0">
                <a:solidFill>
                  <a:schemeClr val="tx1"/>
                </a:solidFill>
              </a:rPr>
              <a:t>想象：回答</a:t>
            </a:r>
            <a:r>
              <a:rPr lang="zh-CN" altLang="en-US" b="1" dirty="0">
                <a:solidFill>
                  <a:srgbClr val="FF0000"/>
                </a:solidFill>
              </a:rPr>
              <a:t>反事实（</a:t>
            </a:r>
            <a:r>
              <a:rPr lang="en-US" altLang="zh-CN" b="1" dirty="0">
                <a:solidFill>
                  <a:srgbClr val="FF0000"/>
                </a:solidFill>
              </a:rPr>
              <a:t>counterfactuals</a:t>
            </a:r>
            <a:r>
              <a:rPr lang="zh-CN" altLang="en-US" b="1" dirty="0">
                <a:solidFill>
                  <a:srgbClr val="FF0000"/>
                </a:solidFill>
              </a:rPr>
              <a:t>）</a:t>
            </a:r>
            <a:r>
              <a:rPr lang="zh-CN" altLang="en-US" dirty="0">
                <a:solidFill>
                  <a:schemeClr val="tx1"/>
                </a:solidFill>
                <a:sym typeface="+mn-ea"/>
              </a:rPr>
              <a:t>问题</a:t>
            </a:r>
            <a:endParaRPr lang="zh-CN" altLang="en-US" dirty="0">
              <a:solidFill>
                <a:schemeClr val="tx1"/>
              </a:solidFill>
            </a:endParaRPr>
          </a:p>
          <a:p>
            <a:pPr lvl="1" fontAlgn="auto">
              <a:lnSpc>
                <a:spcPct val="120000"/>
              </a:lnSpc>
            </a:pPr>
            <a:r>
              <a:rPr lang="zh-CN" altLang="en-US" dirty="0">
                <a:solidFill>
                  <a:schemeClr val="tx1"/>
                </a:solidFill>
              </a:rPr>
              <a:t>事实：</a:t>
            </a:r>
            <a:r>
              <a:rPr lang="en-US" altLang="zh-CN" dirty="0">
                <a:solidFill>
                  <a:schemeClr val="tx1"/>
                </a:solidFill>
              </a:rPr>
              <a:t>X</a:t>
            </a:r>
            <a:r>
              <a:rPr lang="zh-CN" altLang="en-US" dirty="0">
                <a:solidFill>
                  <a:schemeClr val="tx1"/>
                </a:solidFill>
              </a:rPr>
              <a:t>导致了</a:t>
            </a:r>
            <a:r>
              <a:rPr lang="en-US" altLang="zh-CN" dirty="0">
                <a:solidFill>
                  <a:schemeClr val="tx1"/>
                </a:solidFill>
              </a:rPr>
              <a:t>Y</a:t>
            </a:r>
            <a:r>
              <a:rPr lang="zh-CN" altLang="en-US" dirty="0">
                <a:solidFill>
                  <a:schemeClr val="tx1"/>
                </a:solidFill>
              </a:rPr>
              <a:t>。反事实：</a:t>
            </a:r>
            <a:r>
              <a:rPr lang="zh-CN" altLang="en-US" dirty="0">
                <a:solidFill>
                  <a:schemeClr val="tx1"/>
                </a:solidFill>
                <a:sym typeface="+mn-ea"/>
              </a:rPr>
              <a:t>假设</a:t>
            </a:r>
            <a:r>
              <a:rPr lang="en-US" altLang="zh-CN" dirty="0">
                <a:solidFill>
                  <a:schemeClr val="tx1"/>
                </a:solidFill>
              </a:rPr>
              <a:t>X</a:t>
            </a:r>
            <a:r>
              <a:rPr lang="zh-CN" altLang="en-US" dirty="0">
                <a:solidFill>
                  <a:schemeClr val="tx1"/>
                </a:solidFill>
              </a:rPr>
              <a:t>没</a:t>
            </a:r>
            <a:r>
              <a:rPr lang="zh-CN" altLang="en-US" dirty="0">
                <a:solidFill>
                  <a:schemeClr val="tx1"/>
                </a:solidFill>
                <a:sym typeface="+mn-ea"/>
              </a:rPr>
              <a:t>发生</a:t>
            </a:r>
            <a:r>
              <a:rPr lang="zh-CN" altLang="en-US" dirty="0">
                <a:solidFill>
                  <a:schemeClr val="tx1"/>
                </a:solidFill>
              </a:rPr>
              <a:t>，而是</a:t>
            </a:r>
            <a:r>
              <a:rPr lang="en-US" altLang="zh-CN" dirty="0">
                <a:solidFill>
                  <a:schemeClr val="tx1"/>
                </a:solidFill>
              </a:rPr>
              <a:t>X’</a:t>
            </a:r>
            <a:r>
              <a:rPr lang="zh-CN" altLang="en-US" dirty="0">
                <a:solidFill>
                  <a:schemeClr val="tx1"/>
                </a:solidFill>
                <a:sym typeface="+mn-ea"/>
              </a:rPr>
              <a:t>发生</a:t>
            </a:r>
            <a:r>
              <a:rPr lang="zh-CN" altLang="en-US" dirty="0">
                <a:solidFill>
                  <a:schemeClr val="tx1"/>
                </a:solidFill>
              </a:rPr>
              <a:t>，</a:t>
            </a:r>
            <a:r>
              <a:rPr lang="en-US" altLang="zh-CN" dirty="0">
                <a:solidFill>
                  <a:schemeClr val="tx1"/>
                </a:solidFill>
              </a:rPr>
              <a:t>Y’</a:t>
            </a:r>
            <a:r>
              <a:rPr lang="zh-CN" altLang="en-US" dirty="0">
                <a:solidFill>
                  <a:schemeClr val="tx1"/>
                </a:solidFill>
              </a:rPr>
              <a:t>会是什么？</a:t>
            </a:r>
          </a:p>
          <a:p>
            <a:pPr lvl="1" fontAlgn="auto">
              <a:lnSpc>
                <a:spcPct val="120000"/>
              </a:lnSpc>
            </a:pPr>
            <a:r>
              <a:rPr lang="zh-CN" altLang="en-US" dirty="0">
                <a:solidFill>
                  <a:schemeClr val="tx1"/>
                </a:solidFill>
              </a:rPr>
              <a:t>输入：数据，因果图，</a:t>
            </a:r>
            <a:r>
              <a:rPr lang="en-US" altLang="zh-CN" dirty="0">
                <a:solidFill>
                  <a:schemeClr val="tx1"/>
                </a:solidFill>
              </a:rPr>
              <a:t>SCM</a:t>
            </a:r>
            <a:r>
              <a:rPr lang="zh-CN" altLang="en-US" dirty="0">
                <a:solidFill>
                  <a:schemeClr val="tx1"/>
                </a:solidFill>
              </a:rPr>
              <a:t>（隐含因果图）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3D46D8A-BB59-CBF7-93B4-CA080F9F7C5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23974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1026160" y="436245"/>
            <a:ext cx="71183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  <a:sym typeface="+mn-ea"/>
              </a:rPr>
              <a:t>An</a:t>
            </a: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  <a:sym typeface="+mn-ea"/>
              </a:rPr>
              <a:t> </a:t>
            </a: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  <a:sym typeface="+mn-ea"/>
              </a:rPr>
              <a:t>Example</a:t>
            </a: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  <a:sym typeface="+mn-ea"/>
              </a:rPr>
              <a:t> </a:t>
            </a: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  <a:sym typeface="+mn-ea"/>
              </a:rPr>
              <a:t>about</a:t>
            </a: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  <a:sym typeface="+mn-ea"/>
              </a:rPr>
              <a:t> </a:t>
            </a: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  <a:sym typeface="+mn-ea"/>
              </a:rPr>
              <a:t>Counterfactual</a:t>
            </a: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  <a:sym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34" name="内容占位符 33"/>
          <p:cNvSpPr>
            <a:spLocks noGrp="1"/>
          </p:cNvSpPr>
          <p:nvPr>
            <p:ph idx="1"/>
          </p:nvPr>
        </p:nvSpPr>
        <p:spPr>
          <a:xfrm>
            <a:off x="814070" y="1754505"/>
            <a:ext cx="5670504" cy="4351655"/>
          </a:xfrm>
        </p:spPr>
        <p:txBody>
          <a:bodyPr>
            <a:normAutofit/>
          </a:bodyPr>
          <a:lstStyle/>
          <a:p>
            <a:pPr lvl="2"/>
            <a:endParaRPr lang="zh-CN" altLang="en-US" sz="1550" dirty="0">
              <a:sym typeface="+mn-ea"/>
            </a:endParaRPr>
          </a:p>
          <a:p>
            <a:pPr lvl="1"/>
            <a:r>
              <a:rPr lang="en-US" altLang="zh-CN" sz="1990" dirty="0">
                <a:sym typeface="+mn-ea"/>
              </a:rPr>
              <a:t>Problem:</a:t>
            </a:r>
            <a:endParaRPr lang="zh-CN" altLang="en-US" sz="1990" dirty="0">
              <a:sym typeface="+mn-ea"/>
            </a:endParaRPr>
          </a:p>
          <a:p>
            <a:pPr lvl="2"/>
            <a:r>
              <a:rPr lang="zh-CN" altLang="en-US" sz="1545" dirty="0">
                <a:sym typeface="+mn-ea"/>
              </a:rPr>
              <a:t>一个没上过大学的人，假设他当初上了大学，对当前的薪资会有什么影响？</a:t>
            </a:r>
          </a:p>
          <a:p>
            <a:pPr lvl="3"/>
            <a:r>
              <a:rPr lang="zh-CN" altLang="en-US" sz="1545" dirty="0">
                <a:sym typeface="+mn-ea"/>
              </a:rPr>
              <a:t>问题要求是保持当前的</a:t>
            </a:r>
            <a:r>
              <a:rPr lang="en-US" altLang="zh-CN" sz="1545" dirty="0">
                <a:sym typeface="+mn-ea"/>
              </a:rPr>
              <a:t>Z</a:t>
            </a:r>
            <a:r>
              <a:rPr lang="zh-CN" altLang="en-US" sz="1545" dirty="0">
                <a:sym typeface="+mn-ea"/>
              </a:rPr>
              <a:t>不变。因此不能直接</a:t>
            </a:r>
            <a:r>
              <a:rPr lang="en-US" altLang="zh-CN" sz="1545" dirty="0">
                <a:sym typeface="+mn-ea"/>
              </a:rPr>
              <a:t>do(X)</a:t>
            </a:r>
            <a:r>
              <a:rPr lang="zh-CN" altLang="en-US" sz="1545" dirty="0">
                <a:sym typeface="+mn-ea"/>
              </a:rPr>
              <a:t>。如果</a:t>
            </a:r>
            <a:r>
              <a:rPr lang="en-US" altLang="zh-CN" sz="1545" dirty="0">
                <a:sym typeface="+mn-ea"/>
              </a:rPr>
              <a:t>do(X)</a:t>
            </a:r>
            <a:r>
              <a:rPr lang="zh-CN" altLang="en-US" sz="1545" dirty="0">
                <a:sym typeface="+mn-ea"/>
              </a:rPr>
              <a:t>，会对</a:t>
            </a:r>
            <a:r>
              <a:rPr lang="en-US" altLang="zh-CN" sz="1545" dirty="0">
                <a:sym typeface="+mn-ea"/>
              </a:rPr>
              <a:t>Z</a:t>
            </a:r>
            <a:r>
              <a:rPr lang="zh-CN" altLang="en-US" sz="1545" dirty="0">
                <a:sym typeface="+mn-ea"/>
              </a:rPr>
              <a:t>造成影响</a:t>
            </a:r>
          </a:p>
          <a:p>
            <a:pPr lvl="3"/>
            <a:r>
              <a:rPr lang="zh-CN" altLang="en-US" sz="1545" dirty="0">
                <a:sym typeface="+mn-ea"/>
              </a:rPr>
              <a:t>问题的实质是，希望用过去（上大学的时刻）不同</a:t>
            </a:r>
            <a:r>
              <a:rPr lang="en-US" altLang="zh-CN" sz="1545" dirty="0">
                <a:sym typeface="+mn-ea"/>
              </a:rPr>
              <a:t>X</a:t>
            </a:r>
            <a:r>
              <a:rPr lang="zh-CN" altLang="en-US" sz="1545" dirty="0">
                <a:sym typeface="+mn-ea"/>
              </a:rPr>
              <a:t>和现实的</a:t>
            </a:r>
            <a:r>
              <a:rPr lang="en-US" altLang="zh-CN" sz="1545" dirty="0">
                <a:sym typeface="+mn-ea"/>
              </a:rPr>
              <a:t>Z</a:t>
            </a:r>
            <a:r>
              <a:rPr lang="zh-CN" altLang="en-US" sz="1545" dirty="0">
                <a:sym typeface="+mn-ea"/>
              </a:rPr>
              <a:t>，共同预测</a:t>
            </a:r>
            <a:r>
              <a:rPr lang="en-US" altLang="zh-CN" sz="1545" dirty="0">
                <a:sym typeface="+mn-ea"/>
              </a:rPr>
              <a:t>Y</a:t>
            </a:r>
          </a:p>
          <a:p>
            <a:pPr lvl="2"/>
            <a:endParaRPr lang="zh-CN" altLang="en-US" sz="1545" dirty="0">
              <a:sym typeface="+mn-ea"/>
            </a:endParaRPr>
          </a:p>
          <a:p>
            <a:pPr lvl="1"/>
            <a:r>
              <a:rPr lang="en-US" altLang="zh-CN" sz="1945" dirty="0">
                <a:sym typeface="+mn-ea"/>
              </a:rPr>
              <a:t>Expression:</a:t>
            </a:r>
            <a:endParaRPr lang="zh-CN" altLang="en-US" sz="1945" dirty="0">
              <a:sym typeface="+mn-ea"/>
            </a:endParaRPr>
          </a:p>
        </p:txBody>
      </p:sp>
      <p:pic>
        <p:nvPicPr>
          <p:cNvPr id="35" name="图片 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78925" y="5979160"/>
            <a:ext cx="76200" cy="114300"/>
          </a:xfrm>
          <a:prstGeom prst="rect">
            <a:avLst/>
          </a:prstGeom>
        </p:spPr>
      </p:pic>
      <p:grpSp>
        <p:nvGrpSpPr>
          <p:cNvPr id="16" name="组合 15">
            <a:extLst>
              <a:ext uri="{FF2B5EF4-FFF2-40B4-BE49-F238E27FC236}">
                <a16:creationId xmlns:a16="http://schemas.microsoft.com/office/drawing/2014/main" id="{269FF731-F25B-2D8C-5A34-616C55AD22CA}"/>
              </a:ext>
            </a:extLst>
          </p:cNvPr>
          <p:cNvGrpSpPr/>
          <p:nvPr/>
        </p:nvGrpSpPr>
        <p:grpSpPr>
          <a:xfrm>
            <a:off x="8560199" y="1467746"/>
            <a:ext cx="3016708" cy="3840179"/>
            <a:chOff x="7959162" y="1864834"/>
            <a:chExt cx="2164014" cy="2616821"/>
          </a:xfrm>
        </p:grpSpPr>
        <p:grpSp>
          <p:nvGrpSpPr>
            <p:cNvPr id="4" name="组合 3"/>
            <p:cNvGrpSpPr/>
            <p:nvPr/>
          </p:nvGrpSpPr>
          <p:grpSpPr>
            <a:xfrm>
              <a:off x="7959162" y="1864834"/>
              <a:ext cx="1149350" cy="2553335"/>
              <a:chOff x="14685" y="3757"/>
              <a:chExt cx="1810" cy="4021"/>
            </a:xfrm>
          </p:grpSpPr>
          <p:sp>
            <p:nvSpPr>
              <p:cNvPr id="25" name="椭圆 24"/>
              <p:cNvSpPr/>
              <p:nvPr/>
            </p:nvSpPr>
            <p:spPr>
              <a:xfrm>
                <a:off x="14685" y="5985"/>
                <a:ext cx="354" cy="355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6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rPr>
                  <a:t>Z</a:t>
                </a:r>
              </a:p>
            </p:txBody>
          </p:sp>
          <p:sp>
            <p:nvSpPr>
              <p:cNvPr id="26" name="椭圆 25"/>
              <p:cNvSpPr/>
              <p:nvPr/>
            </p:nvSpPr>
            <p:spPr>
              <a:xfrm>
                <a:off x="14685" y="4547"/>
                <a:ext cx="354" cy="355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6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rPr>
                  <a:t>X</a:t>
                </a:r>
              </a:p>
            </p:txBody>
          </p:sp>
          <p:sp>
            <p:nvSpPr>
              <p:cNvPr id="27" name="椭圆 26"/>
              <p:cNvSpPr/>
              <p:nvPr/>
            </p:nvSpPr>
            <p:spPr>
              <a:xfrm>
                <a:off x="14685" y="7423"/>
                <a:ext cx="354" cy="355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6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rPr>
                  <a:t>Y</a:t>
                </a:r>
              </a:p>
            </p:txBody>
          </p:sp>
          <p:cxnSp>
            <p:nvCxnSpPr>
              <p:cNvPr id="29" name="直接箭头连接符 28"/>
              <p:cNvCxnSpPr>
                <a:stCxn id="26" idx="4"/>
                <a:endCxn id="25" idx="0"/>
              </p:cNvCxnSpPr>
              <p:nvPr/>
            </p:nvCxnSpPr>
            <p:spPr>
              <a:xfrm>
                <a:off x="14862" y="4902"/>
                <a:ext cx="0" cy="1083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接箭头连接符 29"/>
              <p:cNvCxnSpPr>
                <a:stCxn id="25" idx="4"/>
                <a:endCxn id="27" idx="0"/>
              </p:cNvCxnSpPr>
              <p:nvPr/>
            </p:nvCxnSpPr>
            <p:spPr>
              <a:xfrm>
                <a:off x="14862" y="6340"/>
                <a:ext cx="0" cy="1083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椭圆 30"/>
              <p:cNvSpPr/>
              <p:nvPr/>
            </p:nvSpPr>
            <p:spPr>
              <a:xfrm>
                <a:off x="16021" y="5247"/>
                <a:ext cx="354" cy="35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rPr>
                  <a:t>U</a:t>
                </a:r>
                <a:r>
                  <a:rPr kumimoji="0" lang="en-US" altLang="zh-CN" b="0" i="0" u="none" strike="noStrike" kern="1200" cap="none" spc="0" normalizeH="0" baseline="-2500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rPr>
                  <a:t>Z</a:t>
                </a:r>
              </a:p>
            </p:txBody>
          </p:sp>
          <p:sp>
            <p:nvSpPr>
              <p:cNvPr id="33" name="椭圆 32"/>
              <p:cNvSpPr/>
              <p:nvPr/>
            </p:nvSpPr>
            <p:spPr>
              <a:xfrm>
                <a:off x="16021" y="3757"/>
                <a:ext cx="474" cy="35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  <a:sym typeface="+mn-ea"/>
                  </a:rPr>
                  <a:t>U</a:t>
                </a:r>
                <a:r>
                  <a:rPr kumimoji="0" lang="en-US" altLang="zh-CN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  <a:sym typeface="+mn-ea"/>
                  </a:rPr>
                  <a:t>X</a:t>
                </a:r>
                <a:endParaRPr kumimoji="0" lang="en-US" altLang="zh-CN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cxnSp>
            <p:nvCxnSpPr>
              <p:cNvPr id="37" name="直接箭头连接符 36"/>
              <p:cNvCxnSpPr>
                <a:stCxn id="31" idx="3"/>
                <a:endCxn id="25" idx="7"/>
              </p:cNvCxnSpPr>
              <p:nvPr/>
            </p:nvCxnSpPr>
            <p:spPr>
              <a:xfrm flipH="1">
                <a:off x="14987" y="5550"/>
                <a:ext cx="1086" cy="487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直接箭头连接符 37"/>
              <p:cNvCxnSpPr/>
              <p:nvPr/>
            </p:nvCxnSpPr>
            <p:spPr>
              <a:xfrm flipH="1">
                <a:off x="14987" y="4053"/>
                <a:ext cx="1086" cy="539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" name="椭圆 5"/>
              <p:cNvSpPr/>
              <p:nvPr/>
            </p:nvSpPr>
            <p:spPr>
              <a:xfrm>
                <a:off x="16017" y="6684"/>
                <a:ext cx="354" cy="35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rPr>
                  <a:t>U</a:t>
                </a:r>
                <a:r>
                  <a:rPr kumimoji="0" lang="en-US" altLang="zh-CN" b="0" i="0" u="none" strike="noStrike" kern="1200" cap="none" spc="0" normalizeH="0" baseline="-2500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rPr>
                  <a:t>Y</a:t>
                </a:r>
              </a:p>
            </p:txBody>
          </p:sp>
          <p:cxnSp>
            <p:nvCxnSpPr>
              <p:cNvPr id="9" name="直接箭头连接符 8"/>
              <p:cNvCxnSpPr>
                <a:endCxn id="27" idx="7"/>
              </p:cNvCxnSpPr>
              <p:nvPr/>
            </p:nvCxnSpPr>
            <p:spPr>
              <a:xfrm flipH="1">
                <a:off x="14987" y="6995"/>
                <a:ext cx="1007" cy="48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290E33E7-1047-F7BD-D000-249CB9D2FC87}"/>
                </a:ext>
              </a:extLst>
            </p:cNvPr>
            <p:cNvSpPr txBox="1"/>
            <p:nvPr/>
          </p:nvSpPr>
          <p:spPr>
            <a:xfrm>
              <a:off x="8286406" y="2310802"/>
              <a:ext cx="1108271" cy="2516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dirty="0">
                  <a:sym typeface="+mn-ea"/>
                </a:rPr>
                <a:t>上大学</a:t>
              </a:r>
              <a:endParaRPr lang="zh-CN" altLang="en-US" dirty="0"/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9B9EFB1C-2290-AB23-F2FB-3FD3C4970866}"/>
                </a:ext>
              </a:extLst>
            </p:cNvPr>
            <p:cNvSpPr txBox="1"/>
            <p:nvPr/>
          </p:nvSpPr>
          <p:spPr>
            <a:xfrm>
              <a:off x="8330003" y="3250014"/>
              <a:ext cx="1108271" cy="2516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dirty="0">
                  <a:sym typeface="+mn-ea"/>
                </a:rPr>
                <a:t>工作技能</a:t>
              </a:r>
              <a:endParaRPr lang="zh-CN" altLang="en-US" dirty="0"/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0E365F71-5B1B-8C2C-002B-5A9825CD2770}"/>
                </a:ext>
              </a:extLst>
            </p:cNvPr>
            <p:cNvSpPr txBox="1"/>
            <p:nvPr/>
          </p:nvSpPr>
          <p:spPr>
            <a:xfrm>
              <a:off x="8330003" y="4229980"/>
              <a:ext cx="1108271" cy="2516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dirty="0">
                  <a:sym typeface="+mn-ea"/>
                </a:rPr>
                <a:t>薪资水平</a:t>
              </a:r>
              <a:endParaRPr lang="zh-CN" altLang="en-US" dirty="0"/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5ECBC39B-62B5-90EC-F0E0-EF5EB1F5B226}"/>
                </a:ext>
              </a:extLst>
            </p:cNvPr>
            <p:cNvSpPr txBox="1"/>
            <p:nvPr/>
          </p:nvSpPr>
          <p:spPr>
            <a:xfrm>
              <a:off x="9014905" y="2767648"/>
              <a:ext cx="1108271" cy="2516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dirty="0">
                  <a:sym typeface="+mn-ea"/>
                </a:rPr>
                <a:t>工作经验</a:t>
              </a:r>
              <a:endParaRPr lang="zh-CN" altLang="en-US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E6AE77E4-A2E5-B0E6-D4D2-DCCBCE9F4255}"/>
                  </a:ext>
                </a:extLst>
              </p:cNvPr>
              <p:cNvSpPr txBox="1"/>
              <p:nvPr/>
            </p:nvSpPr>
            <p:spPr>
              <a:xfrm>
                <a:off x="3218710" y="4369435"/>
                <a:ext cx="273324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kumimoji="1"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kumimoji="1"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kumimoji="1"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r>
                      <a:rPr kumimoji="1"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kumimoji="1"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𝑍</m:t>
                    </m:r>
                    <m:r>
                      <a:rPr kumimoji="1"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zh-CN" altLang="en-US" dirty="0">
                    <a:solidFill>
                      <a:srgbClr val="FF0000"/>
                    </a:solidFill>
                  </a:rPr>
                  <a:t>   </a:t>
                </a:r>
                <a:r>
                  <a:rPr kumimoji="1" lang="en-US" altLang="zh-CN" dirty="0"/>
                  <a:t>v</a:t>
                </a:r>
                <a:r>
                  <a:rPr kumimoji="1" lang="en-US" altLang="zh-CN" dirty="0" err="1"/>
                  <a:t>.s</a:t>
                </a:r>
                <a:r>
                  <a:rPr kumimoji="1" lang="en-US" altLang="zh-CN" dirty="0"/>
                  <a:t>.</a:t>
                </a:r>
                <a:r>
                  <a:rPr kumimoji="1" lang="zh-CN" altLang="en-US" dirty="0"/>
                  <a:t> 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𝑑𝑜</m:t>
                    </m:r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E6AE77E4-A2E5-B0E6-D4D2-DCCBCE9F42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8710" y="4369435"/>
                <a:ext cx="2733249" cy="276999"/>
              </a:xfrm>
              <a:prstGeom prst="rect">
                <a:avLst/>
              </a:prstGeom>
              <a:blipFill>
                <a:blip r:embed="rId5"/>
                <a:stretch>
                  <a:fillRect l="-2778" t="-27273" r="-3241" b="-5454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" name="直接箭头连接符 9">
            <a:extLst>
              <a:ext uri="{FF2B5EF4-FFF2-40B4-BE49-F238E27FC236}">
                <a16:creationId xmlns:a16="http://schemas.microsoft.com/office/drawing/2014/main" id="{DB93A43A-642B-CFB1-A88A-94C1D949E73B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11166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Simpson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Paradox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7D58A0E7-AAAD-1B99-AEC9-D15922B7E7CD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47C2FA12-84B6-B39C-2F39-D17ADB6AB3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619" y="1450891"/>
            <a:ext cx="4984750" cy="354457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20DF30EF-70C7-736A-EF21-763B080895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2054" y="1450891"/>
            <a:ext cx="4984750" cy="354457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54779A42-917B-FC35-B030-864AB519BC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54184" y="5220251"/>
            <a:ext cx="2547620" cy="26543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04A84AD9-95C7-2CD2-81B3-177CEDE220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91309" y="5220251"/>
            <a:ext cx="4206875" cy="265430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94A65672-0D67-1E6D-92BF-813E6E2F0A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61029" y="1844591"/>
            <a:ext cx="434340" cy="265430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B482C4C0-7500-B867-4D32-E762D857F2D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18816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4" name="内容占位符 33"/>
              <p:cNvSpPr>
                <a:spLocks noGrp="1"/>
              </p:cNvSpPr>
              <p:nvPr>
                <p:ph idx="1"/>
              </p:nvPr>
            </p:nvSpPr>
            <p:spPr>
              <a:xfrm>
                <a:off x="814070" y="1754505"/>
                <a:ext cx="4475557" cy="4351655"/>
              </a:xfrm>
            </p:spPr>
            <p:txBody>
              <a:bodyPr>
                <a:normAutofit/>
              </a:bodyPr>
              <a:lstStyle/>
              <a:p>
                <a:pPr lvl="1"/>
                <a:r>
                  <a:rPr lang="zh-CN" altLang="en-US" sz="1995" dirty="0">
                    <a:sym typeface="+mn-ea"/>
                  </a:rPr>
                  <a:t>孪生网络将两个平行世界的变量同时展示在一个因果图中：</a:t>
                </a:r>
              </a:p>
              <a:p>
                <a:pPr lvl="2"/>
                <a:r>
                  <a:rPr lang="en-US" altLang="zh-CN" sz="1550" dirty="0">
                    <a:sym typeface="+mn-ea"/>
                  </a:rPr>
                  <a:t>X</a:t>
                </a:r>
                <a:r>
                  <a:rPr lang="zh-CN" sz="1550" dirty="0">
                    <a:sym typeface="+mn-ea"/>
                  </a:rPr>
                  <a:t>，</a:t>
                </a:r>
                <a:r>
                  <a:rPr lang="en-US" altLang="zh-CN" sz="1550" dirty="0">
                    <a:sym typeface="+mn-ea"/>
                  </a:rPr>
                  <a:t>Y</a:t>
                </a:r>
                <a:r>
                  <a:rPr lang="zh-CN" altLang="en-US" sz="1550" dirty="0">
                    <a:sym typeface="+mn-ea"/>
                  </a:rPr>
                  <a:t>，</a:t>
                </a:r>
                <a:r>
                  <a:rPr lang="en-US" altLang="zh-CN" sz="1550" dirty="0">
                    <a:sym typeface="+mn-ea"/>
                  </a:rPr>
                  <a:t>Z</a:t>
                </a:r>
                <a:r>
                  <a:rPr lang="zh-CN" altLang="en-US" sz="1550" dirty="0">
                    <a:sym typeface="+mn-ea"/>
                  </a:rPr>
                  <a:t>：现实世界（事实）</a:t>
                </a:r>
              </a:p>
              <a:p>
                <a:pPr lvl="2"/>
                <a:r>
                  <a:rPr lang="en-US" altLang="zh-CN" sz="1550" dirty="0">
                    <a:sym typeface="+mn-ea"/>
                  </a:rPr>
                  <a:t>X*</a:t>
                </a:r>
                <a:r>
                  <a:rPr lang="zh-CN" altLang="en-US" sz="1550" dirty="0">
                    <a:sym typeface="+mn-ea"/>
                  </a:rPr>
                  <a:t>，</a:t>
                </a:r>
                <a:r>
                  <a:rPr lang="en-US" altLang="zh-CN" sz="1550" dirty="0">
                    <a:sym typeface="+mn-ea"/>
                  </a:rPr>
                  <a:t>Y*</a:t>
                </a:r>
                <a:r>
                  <a:rPr lang="zh-CN" altLang="en-US" sz="1550" dirty="0">
                    <a:sym typeface="+mn-ea"/>
                  </a:rPr>
                  <a:t>，</a:t>
                </a:r>
                <a:r>
                  <a:rPr lang="en-US" altLang="zh-CN" sz="1550" dirty="0">
                    <a:sym typeface="+mn-ea"/>
                  </a:rPr>
                  <a:t>Z*</a:t>
                </a:r>
                <a:r>
                  <a:rPr lang="zh-CN" altLang="en-US" sz="1550" dirty="0">
                    <a:sym typeface="+mn-ea"/>
                  </a:rPr>
                  <a:t>：假设世界（反事实）</a:t>
                </a:r>
              </a:p>
              <a:p>
                <a:pPr lvl="2"/>
                <a:r>
                  <a:rPr lang="zh-CN" altLang="en-US" sz="1550" dirty="0">
                    <a:sym typeface="+mn-ea"/>
                  </a:rPr>
                  <a:t>现实世界和假设世界共享</a:t>
                </a:r>
                <a:r>
                  <a:rPr lang="en-US" altLang="zh-CN" sz="1550" dirty="0">
                    <a:sym typeface="+mn-ea"/>
                  </a:rPr>
                  <a:t>U</a:t>
                </a:r>
                <a:r>
                  <a:rPr lang="zh-CN" altLang="en-US" sz="1550" dirty="0">
                    <a:sym typeface="+mn-ea"/>
                  </a:rPr>
                  <a:t>，因为两个世界中唯一相同的是个体的属性</a:t>
                </a:r>
              </a:p>
              <a:p>
                <a:pPr lvl="2"/>
                <a:endParaRPr lang="zh-CN" altLang="en-US" sz="1550" dirty="0">
                  <a:sym typeface="+mn-ea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+mn-ea"/>
                      </a:rPr>
                      <m:t>𝑃</m:t>
                    </m:r>
                    <m:d>
                      <m:dPr>
                        <m:ctrlP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+mn-ea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sym typeface="+mn-ea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sym typeface="+mn-ea"/>
                              </a:rPr>
                              <m:t>𝑌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sym typeface="+mn-ea"/>
                              </a:rPr>
                              <m:t>𝑋</m:t>
                            </m:r>
                          </m:sub>
                        </m:sSub>
                      </m:e>
                      <m:e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+mn-ea"/>
                          </a:rPr>
                          <m:t>𝑍</m:t>
                        </m:r>
                      </m:e>
                    </m:d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+mn-ea"/>
                      </a:rPr>
                      <m:t>=</m:t>
                    </m:r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+mn-ea"/>
                      </a:rPr>
                      <m:t>𝑃</m:t>
                    </m:r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+mn-ea"/>
                      </a:rPr>
                      <m:t>(</m:t>
                    </m:r>
                    <m:sSup>
                      <m:sSupPr>
                        <m:ctrlP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+mn-ea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+mn-ea"/>
                          </a:rPr>
                          <m:t>𝑌</m:t>
                        </m:r>
                      </m:e>
                      <m:sup>
                        <m:r>
                          <a:rPr lang="zh-CN" alt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+mn-ea"/>
                          </a:rPr>
                          <m:t>∗</m:t>
                        </m:r>
                      </m:sup>
                    </m:sSup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+mn-ea"/>
                      </a:rPr>
                      <m:t>|</m:t>
                    </m:r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+mn-ea"/>
                      </a:rPr>
                      <m:t>𝑍</m:t>
                    </m:r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+mn-ea"/>
                      </a:rPr>
                      <m:t>,</m:t>
                    </m:r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+mn-ea"/>
                      </a:rPr>
                      <m:t>𝑑𝑜</m:t>
                    </m:r>
                    <m:d>
                      <m:dPr>
                        <m:ctrlP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+mn-ea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sym typeface="+mn-ea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sym typeface="+mn-ea"/>
                              </a:rPr>
                              <m:t>𝑋</m:t>
                            </m:r>
                          </m:e>
                          <m:sup>
                            <m:r>
                              <a:rPr lang="zh-CN" alt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sym typeface="+mn-ea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+mn-ea"/>
                      </a:rPr>
                      <m:t>)</m:t>
                    </m:r>
                  </m:oMath>
                </a14:m>
                <a:endParaRPr lang="en-US" altLang="zh-CN" dirty="0">
                  <a:solidFill>
                    <a:srgbClr val="FF0000"/>
                  </a:solidFill>
                  <a:sym typeface="+mn-ea"/>
                </a:endParaRPr>
              </a:p>
              <a:p>
                <a:pPr lvl="1"/>
                <a:endParaRPr lang="en-US" altLang="zh-CN" sz="1545" dirty="0">
                  <a:sym typeface="+mn-ea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sz="1545" b="0" i="1" smtClean="0">
                        <a:latin typeface="Cambria Math" panose="02040503050406030204" pitchFamily="18" charset="0"/>
                        <a:sym typeface="+mn-ea"/>
                      </a:rPr>
                      <m:t>𝑃</m:t>
                    </m:r>
                    <m:d>
                      <m:dPr>
                        <m:ctrlPr>
                          <a:rPr lang="en-US" altLang="zh-CN" sz="1545" b="0" i="1" smtClean="0">
                            <a:latin typeface="Cambria Math" panose="02040503050406030204" pitchFamily="18" charset="0"/>
                            <a:sym typeface="+mn-ea"/>
                          </a:rPr>
                        </m:ctrlPr>
                      </m:dPr>
                      <m:e>
                        <m:r>
                          <a:rPr lang="en-US" altLang="zh-CN" sz="1545" b="0" i="1" smtClean="0">
                            <a:latin typeface="Cambria Math" panose="02040503050406030204" pitchFamily="18" charset="0"/>
                            <a:sym typeface="+mn-ea"/>
                          </a:rPr>
                          <m:t>𝑌</m:t>
                        </m:r>
                      </m:e>
                      <m:e>
                        <m:r>
                          <a:rPr lang="en-US" altLang="zh-CN" sz="1545" b="0" i="1" smtClean="0">
                            <a:latin typeface="Cambria Math" panose="02040503050406030204" pitchFamily="18" charset="0"/>
                            <a:sym typeface="+mn-ea"/>
                          </a:rPr>
                          <m:t>𝑍</m:t>
                        </m:r>
                        <m:r>
                          <a:rPr lang="en-US" altLang="zh-CN" sz="1545" b="0" i="1" smtClean="0">
                            <a:latin typeface="Cambria Math" panose="02040503050406030204" pitchFamily="18" charset="0"/>
                            <a:sym typeface="+mn-ea"/>
                          </a:rPr>
                          <m:t>,</m:t>
                        </m:r>
                        <m:r>
                          <a:rPr lang="en-US" altLang="zh-CN" sz="1545" b="0" i="1" smtClean="0">
                            <a:latin typeface="Cambria Math" panose="02040503050406030204" pitchFamily="18" charset="0"/>
                            <a:sym typeface="+mn-ea"/>
                          </a:rPr>
                          <m:t>𝑑𝑜</m:t>
                        </m:r>
                        <m:r>
                          <a:rPr lang="en-US" altLang="zh-CN" sz="1545" b="0" i="1" smtClean="0">
                            <a:latin typeface="Cambria Math" panose="02040503050406030204" pitchFamily="18" charset="0"/>
                            <a:sym typeface="+mn-ea"/>
                          </a:rPr>
                          <m:t>(</m:t>
                        </m:r>
                        <m:r>
                          <a:rPr lang="en-US" altLang="zh-CN" sz="1545" b="0" i="1" smtClean="0">
                            <a:latin typeface="Cambria Math" panose="02040503050406030204" pitchFamily="18" charset="0"/>
                            <a:sym typeface="+mn-ea"/>
                          </a:rPr>
                          <m:t>𝑋</m:t>
                        </m:r>
                        <m:r>
                          <a:rPr lang="en-US" altLang="zh-CN" sz="1545" b="0" i="1" smtClean="0">
                            <a:latin typeface="Cambria Math" panose="02040503050406030204" pitchFamily="18" charset="0"/>
                            <a:sym typeface="+mn-ea"/>
                          </a:rPr>
                          <m:t>)</m:t>
                        </m:r>
                      </m:e>
                    </m:d>
                    <m:r>
                      <a:rPr lang="en-US" altLang="zh-CN" sz="1545" b="0" i="1" smtClean="0">
                        <a:latin typeface="Cambria Math" panose="02040503050406030204" pitchFamily="18" charset="0"/>
                        <a:sym typeface="+mn-ea"/>
                      </a:rPr>
                      <m:t>=</m:t>
                    </m:r>
                    <m:r>
                      <a:rPr lang="en-US" altLang="zh-CN" sz="1545" b="0" i="1" smtClean="0">
                        <a:latin typeface="Cambria Math" panose="02040503050406030204" pitchFamily="18" charset="0"/>
                        <a:sym typeface="+mn-ea"/>
                      </a:rPr>
                      <m:t>𝑃</m:t>
                    </m:r>
                    <m:r>
                      <a:rPr lang="en-US" altLang="zh-CN" sz="1545" b="0" i="1" smtClean="0">
                        <a:latin typeface="Cambria Math" panose="02040503050406030204" pitchFamily="18" charset="0"/>
                        <a:sym typeface="+mn-ea"/>
                      </a:rPr>
                      <m:t>(</m:t>
                    </m:r>
                    <m:r>
                      <a:rPr lang="en-US" altLang="zh-CN" sz="1545" b="0" i="1" smtClean="0">
                        <a:latin typeface="Cambria Math" panose="02040503050406030204" pitchFamily="18" charset="0"/>
                        <a:sym typeface="+mn-ea"/>
                      </a:rPr>
                      <m:t>𝑌</m:t>
                    </m:r>
                    <m:r>
                      <a:rPr lang="en-US" altLang="zh-CN" sz="1545" b="0" i="1" smtClean="0">
                        <a:latin typeface="Cambria Math" panose="02040503050406030204" pitchFamily="18" charset="0"/>
                        <a:sym typeface="+mn-ea"/>
                      </a:rPr>
                      <m:t>|</m:t>
                    </m:r>
                    <m:r>
                      <a:rPr lang="en-US" altLang="zh-CN" sz="1545" b="0" i="1" smtClean="0">
                        <a:latin typeface="Cambria Math" panose="02040503050406030204" pitchFamily="18" charset="0"/>
                        <a:sym typeface="+mn-ea"/>
                      </a:rPr>
                      <m:t>𝑍</m:t>
                    </m:r>
                    <m:r>
                      <a:rPr lang="en-US" altLang="zh-CN" sz="1545" b="0" i="1" smtClean="0">
                        <a:latin typeface="Cambria Math" panose="02040503050406030204" pitchFamily="18" charset="0"/>
                        <a:sym typeface="+mn-ea"/>
                      </a:rPr>
                      <m:t>)</m:t>
                    </m:r>
                  </m:oMath>
                </a14:m>
                <a:endParaRPr lang="en-US" altLang="zh-CN" sz="1545" dirty="0">
                  <a:sym typeface="+mn-ea"/>
                </a:endParaRPr>
              </a:p>
            </p:txBody>
          </p:sp>
        </mc:Choice>
        <mc:Fallback xmlns="">
          <p:sp>
            <p:nvSpPr>
              <p:cNvPr id="34" name="内容占位符 3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14070" y="1754505"/>
                <a:ext cx="4475557" cy="4351655"/>
              </a:xfrm>
              <a:blipFill>
                <a:blip r:embed="rId3"/>
                <a:stretch>
                  <a:fillRect t="-1749" r="-28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" name="组合 22"/>
          <p:cNvGrpSpPr/>
          <p:nvPr/>
        </p:nvGrpSpPr>
        <p:grpSpPr>
          <a:xfrm>
            <a:off x="7055711" y="1360966"/>
            <a:ext cx="2965077" cy="3870791"/>
            <a:chOff x="14685" y="3737"/>
            <a:chExt cx="3036" cy="4041"/>
          </a:xfrm>
        </p:grpSpPr>
        <p:grpSp>
          <p:nvGrpSpPr>
            <p:cNvPr id="4" name="组合 3"/>
            <p:cNvGrpSpPr/>
            <p:nvPr/>
          </p:nvGrpSpPr>
          <p:grpSpPr>
            <a:xfrm flipH="1">
              <a:off x="16031" y="3737"/>
              <a:ext cx="1690" cy="4021"/>
              <a:chOff x="14685" y="3757"/>
              <a:chExt cx="1690" cy="4021"/>
            </a:xfrm>
          </p:grpSpPr>
          <p:sp>
            <p:nvSpPr>
              <p:cNvPr id="25" name="椭圆 24"/>
              <p:cNvSpPr/>
              <p:nvPr/>
            </p:nvSpPr>
            <p:spPr>
              <a:xfrm>
                <a:off x="14685" y="5985"/>
                <a:ext cx="354" cy="355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rPr>
                  <a:t>Z*</a:t>
                </a:r>
              </a:p>
            </p:txBody>
          </p:sp>
          <p:sp>
            <p:nvSpPr>
              <p:cNvPr id="26" name="椭圆 25"/>
              <p:cNvSpPr/>
              <p:nvPr/>
            </p:nvSpPr>
            <p:spPr>
              <a:xfrm>
                <a:off x="14685" y="4547"/>
                <a:ext cx="354" cy="355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rPr>
                  <a:t>X*</a:t>
                </a:r>
              </a:p>
            </p:txBody>
          </p:sp>
          <p:sp>
            <p:nvSpPr>
              <p:cNvPr id="27" name="椭圆 26"/>
              <p:cNvSpPr/>
              <p:nvPr/>
            </p:nvSpPr>
            <p:spPr>
              <a:xfrm>
                <a:off x="14685" y="7423"/>
                <a:ext cx="354" cy="355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rPr>
                  <a:t>Y*</a:t>
                </a:r>
              </a:p>
            </p:txBody>
          </p:sp>
          <p:cxnSp>
            <p:nvCxnSpPr>
              <p:cNvPr id="29" name="直接箭头连接符 28"/>
              <p:cNvCxnSpPr>
                <a:stCxn id="26" idx="4"/>
                <a:endCxn id="25" idx="0"/>
              </p:cNvCxnSpPr>
              <p:nvPr/>
            </p:nvCxnSpPr>
            <p:spPr>
              <a:xfrm>
                <a:off x="14862" y="4902"/>
                <a:ext cx="0" cy="1083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接箭头连接符 29"/>
              <p:cNvCxnSpPr>
                <a:stCxn id="25" idx="4"/>
                <a:endCxn id="27" idx="0"/>
              </p:cNvCxnSpPr>
              <p:nvPr/>
            </p:nvCxnSpPr>
            <p:spPr>
              <a:xfrm>
                <a:off x="14862" y="6340"/>
                <a:ext cx="0" cy="1083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椭圆 30"/>
              <p:cNvSpPr/>
              <p:nvPr/>
            </p:nvSpPr>
            <p:spPr>
              <a:xfrm>
                <a:off x="16021" y="5247"/>
                <a:ext cx="354" cy="35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05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rPr>
                  <a:t>U</a:t>
                </a:r>
                <a:r>
                  <a:rPr kumimoji="0" lang="en-US" altLang="zh-CN" sz="1050" b="0" i="0" u="none" strike="noStrike" kern="1200" cap="none" spc="0" normalizeH="0" baseline="-2500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rPr>
                  <a:t>Z</a:t>
                </a:r>
              </a:p>
            </p:txBody>
          </p:sp>
          <p:sp>
            <p:nvSpPr>
              <p:cNvPr id="33" name="椭圆 32"/>
              <p:cNvSpPr/>
              <p:nvPr/>
            </p:nvSpPr>
            <p:spPr>
              <a:xfrm>
                <a:off x="16021" y="3757"/>
                <a:ext cx="354" cy="35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05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  <a:sym typeface="+mn-ea"/>
                  </a:rPr>
                  <a:t>U</a:t>
                </a:r>
                <a:r>
                  <a:rPr kumimoji="0" lang="en-US" altLang="zh-CN" sz="1050" b="0" i="0" u="none" strike="noStrike" kern="1200" cap="none" spc="0" normalizeH="0" baseline="-2500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  <a:sym typeface="+mn-ea"/>
                  </a:rPr>
                  <a:t>X</a:t>
                </a:r>
                <a:endParaRPr kumimoji="0" lang="en-US" altLang="zh-CN" sz="1050" b="0" i="0" u="none" strike="noStrike" kern="1200" cap="none" spc="0" normalizeH="0" baseline="-2500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cxnSp>
            <p:nvCxnSpPr>
              <p:cNvPr id="37" name="直接箭头连接符 36"/>
              <p:cNvCxnSpPr>
                <a:stCxn id="31" idx="3"/>
                <a:endCxn id="25" idx="7"/>
              </p:cNvCxnSpPr>
              <p:nvPr/>
            </p:nvCxnSpPr>
            <p:spPr>
              <a:xfrm flipH="1">
                <a:off x="14987" y="5550"/>
                <a:ext cx="1086" cy="487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" name="椭圆 5"/>
              <p:cNvSpPr/>
              <p:nvPr/>
            </p:nvSpPr>
            <p:spPr>
              <a:xfrm>
                <a:off x="16017" y="6684"/>
                <a:ext cx="354" cy="35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05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rPr>
                  <a:t>U</a:t>
                </a:r>
                <a:r>
                  <a:rPr kumimoji="0" lang="en-US" altLang="zh-CN" sz="1050" b="0" i="0" u="none" strike="noStrike" kern="1200" cap="none" spc="0" normalizeH="0" baseline="-2500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rPr>
                  <a:t>Y</a:t>
                </a:r>
              </a:p>
            </p:txBody>
          </p:sp>
          <p:cxnSp>
            <p:nvCxnSpPr>
              <p:cNvPr id="9" name="直接箭头连接符 8"/>
              <p:cNvCxnSpPr>
                <a:endCxn id="27" idx="7"/>
              </p:cNvCxnSpPr>
              <p:nvPr/>
            </p:nvCxnSpPr>
            <p:spPr>
              <a:xfrm flipH="1">
                <a:off x="14987" y="6995"/>
                <a:ext cx="1007" cy="48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椭圆 6"/>
            <p:cNvSpPr/>
            <p:nvPr/>
          </p:nvSpPr>
          <p:spPr>
            <a:xfrm>
              <a:off x="14685" y="5985"/>
              <a:ext cx="354" cy="35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Z</a:t>
              </a:r>
            </a:p>
          </p:txBody>
        </p:sp>
        <p:sp>
          <p:nvSpPr>
            <p:cNvPr id="8" name="椭圆 7"/>
            <p:cNvSpPr/>
            <p:nvPr/>
          </p:nvSpPr>
          <p:spPr>
            <a:xfrm>
              <a:off x="14685" y="4547"/>
              <a:ext cx="354" cy="35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X</a:t>
              </a:r>
            </a:p>
          </p:txBody>
        </p:sp>
        <p:sp>
          <p:nvSpPr>
            <p:cNvPr id="10" name="椭圆 9"/>
            <p:cNvSpPr/>
            <p:nvPr/>
          </p:nvSpPr>
          <p:spPr>
            <a:xfrm>
              <a:off x="14685" y="7423"/>
              <a:ext cx="354" cy="35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Y</a:t>
              </a:r>
            </a:p>
          </p:txBody>
        </p:sp>
        <p:cxnSp>
          <p:nvCxnSpPr>
            <p:cNvPr id="11" name="直接箭头连接符 10"/>
            <p:cNvCxnSpPr>
              <a:stCxn id="8" idx="4"/>
              <a:endCxn id="7" idx="0"/>
            </p:cNvCxnSpPr>
            <p:nvPr/>
          </p:nvCxnSpPr>
          <p:spPr>
            <a:xfrm>
              <a:off x="14862" y="4902"/>
              <a:ext cx="0" cy="108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箭头连接符 11"/>
            <p:cNvCxnSpPr>
              <a:stCxn id="7" idx="4"/>
              <a:endCxn id="10" idx="0"/>
            </p:cNvCxnSpPr>
            <p:nvPr/>
          </p:nvCxnSpPr>
          <p:spPr>
            <a:xfrm>
              <a:off x="14862" y="6340"/>
              <a:ext cx="0" cy="108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椭圆 12"/>
            <p:cNvSpPr/>
            <p:nvPr/>
          </p:nvSpPr>
          <p:spPr>
            <a:xfrm>
              <a:off x="16021" y="5247"/>
              <a:ext cx="354" cy="35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U</a:t>
              </a:r>
              <a:r>
                <a:rPr kumimoji="0" lang="en-US" altLang="zh-CN" sz="1600" b="0" i="0" u="none" strike="noStrike" kern="1200" cap="none" spc="0" normalizeH="0" baseline="-2500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Z</a:t>
              </a:r>
            </a:p>
          </p:txBody>
        </p:sp>
        <p:sp>
          <p:nvSpPr>
            <p:cNvPr id="14" name="椭圆 13"/>
            <p:cNvSpPr/>
            <p:nvPr/>
          </p:nvSpPr>
          <p:spPr>
            <a:xfrm>
              <a:off x="16021" y="3757"/>
              <a:ext cx="354" cy="35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  <a:sym typeface="+mn-ea"/>
                </a:rPr>
                <a:t>U</a:t>
              </a:r>
              <a:r>
                <a:rPr kumimoji="0" lang="en-US" altLang="zh-CN" sz="16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  <a:sym typeface="+mn-ea"/>
                </a:rPr>
                <a:t>X</a:t>
              </a:r>
              <a:endParaRPr kumimoji="0" lang="en-US" altLang="zh-CN" sz="16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cxnSp>
          <p:nvCxnSpPr>
            <p:cNvPr id="15" name="直接箭头连接符 14"/>
            <p:cNvCxnSpPr>
              <a:stCxn id="13" idx="3"/>
              <a:endCxn id="7" idx="7"/>
            </p:cNvCxnSpPr>
            <p:nvPr/>
          </p:nvCxnSpPr>
          <p:spPr>
            <a:xfrm flipH="1">
              <a:off x="14987" y="5550"/>
              <a:ext cx="1086" cy="48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箭头连接符 15"/>
            <p:cNvCxnSpPr>
              <a:stCxn id="14" idx="3"/>
              <a:endCxn id="8" idx="7"/>
            </p:cNvCxnSpPr>
            <p:nvPr/>
          </p:nvCxnSpPr>
          <p:spPr>
            <a:xfrm flipH="1">
              <a:off x="14987" y="4060"/>
              <a:ext cx="1086" cy="53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椭圆 18"/>
            <p:cNvSpPr/>
            <p:nvPr/>
          </p:nvSpPr>
          <p:spPr>
            <a:xfrm>
              <a:off x="16017" y="6684"/>
              <a:ext cx="354" cy="35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U</a:t>
              </a:r>
              <a:r>
                <a:rPr kumimoji="0" lang="en-US" altLang="zh-CN" sz="1600" b="0" i="0" u="none" strike="noStrike" kern="1200" cap="none" spc="0" normalizeH="0" baseline="-2500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Y</a:t>
              </a:r>
            </a:p>
          </p:txBody>
        </p:sp>
        <p:cxnSp>
          <p:nvCxnSpPr>
            <p:cNvPr id="20" name="直接箭头连接符 19"/>
            <p:cNvCxnSpPr>
              <a:endCxn id="10" idx="7"/>
            </p:cNvCxnSpPr>
            <p:nvPr/>
          </p:nvCxnSpPr>
          <p:spPr>
            <a:xfrm flipH="1">
              <a:off x="14987" y="6995"/>
              <a:ext cx="1007" cy="48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文本框 20"/>
          <p:cNvSpPr txBox="1"/>
          <p:nvPr/>
        </p:nvSpPr>
        <p:spPr>
          <a:xfrm>
            <a:off x="1025912" y="436469"/>
            <a:ext cx="65670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  <a:sym typeface="+mn-ea"/>
              </a:rPr>
              <a:t>Twin</a:t>
            </a: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  <a:sym typeface="+mn-ea"/>
              </a:rPr>
              <a:t> </a:t>
            </a: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  <a:sym typeface="+mn-ea"/>
              </a:rPr>
              <a:t>Network</a:t>
            </a: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  <a:sym typeface="+mn-ea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3" name="直线箭头连接符 2">
            <a:extLst>
              <a:ext uri="{FF2B5EF4-FFF2-40B4-BE49-F238E27FC236}">
                <a16:creationId xmlns:a16="http://schemas.microsoft.com/office/drawing/2014/main" id="{7BD3FCA3-3CF9-6038-ADEF-3EEECD43D8FB}"/>
              </a:ext>
            </a:extLst>
          </p:cNvPr>
          <p:cNvCxnSpPr>
            <a:endCxn id="26" idx="7"/>
          </p:cNvCxnSpPr>
          <p:nvPr/>
        </p:nvCxnSpPr>
        <p:spPr>
          <a:xfrm>
            <a:off x="8715998" y="1701013"/>
            <a:ext cx="1009691" cy="4664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线连接符 27">
            <a:extLst>
              <a:ext uri="{FF2B5EF4-FFF2-40B4-BE49-F238E27FC236}">
                <a16:creationId xmlns:a16="http://schemas.microsoft.com/office/drawing/2014/main" id="{E6D664A2-7400-5E03-F2BC-499BB4B413AD}"/>
              </a:ext>
            </a:extLst>
          </p:cNvPr>
          <p:cNvCxnSpPr/>
          <p:nvPr/>
        </p:nvCxnSpPr>
        <p:spPr>
          <a:xfrm flipH="1">
            <a:off x="9129933" y="1801425"/>
            <a:ext cx="208344" cy="254167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线连接符 31">
            <a:extLst>
              <a:ext uri="{FF2B5EF4-FFF2-40B4-BE49-F238E27FC236}">
                <a16:creationId xmlns:a16="http://schemas.microsoft.com/office/drawing/2014/main" id="{9F0140D9-47D4-17F4-962C-A2495FE2EE23}"/>
              </a:ext>
            </a:extLst>
          </p:cNvPr>
          <p:cNvCxnSpPr>
            <a:cxnSpLocks/>
          </p:cNvCxnSpPr>
          <p:nvPr/>
        </p:nvCxnSpPr>
        <p:spPr>
          <a:xfrm>
            <a:off x="9129933" y="1801425"/>
            <a:ext cx="234899" cy="257191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>
            <a:extLst>
              <a:ext uri="{FF2B5EF4-FFF2-40B4-BE49-F238E27FC236}">
                <a16:creationId xmlns:a16="http://schemas.microsoft.com/office/drawing/2014/main" id="{663C3334-3389-1A46-F63A-D4887E26D61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cxnSp>
        <p:nvCxnSpPr>
          <p:cNvPr id="5" name="直接箭头连接符 9">
            <a:extLst>
              <a:ext uri="{FF2B5EF4-FFF2-40B4-BE49-F238E27FC236}">
                <a16:creationId xmlns:a16="http://schemas.microsoft.com/office/drawing/2014/main" id="{E382EAAE-5B24-3F00-3C80-7A75AB215231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11166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Structural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Causal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Model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>
            <a:extLst>
              <a:ext uri="{FF2B5EF4-FFF2-40B4-BE49-F238E27FC236}">
                <a16:creationId xmlns:a16="http://schemas.microsoft.com/office/drawing/2014/main" id="{A775D885-E4B6-3B7F-CC94-95DEA4AA1B68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椭圆 1">
            <a:extLst>
              <a:ext uri="{FF2B5EF4-FFF2-40B4-BE49-F238E27FC236}">
                <a16:creationId xmlns:a16="http://schemas.microsoft.com/office/drawing/2014/main" id="{92D1517A-34F0-CDE5-608C-82B3DDF945CF}"/>
              </a:ext>
            </a:extLst>
          </p:cNvPr>
          <p:cNvSpPr/>
          <p:nvPr/>
        </p:nvSpPr>
        <p:spPr>
          <a:xfrm>
            <a:off x="8560766" y="2149978"/>
            <a:ext cx="566928" cy="5669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A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F26C9436-85E2-E79B-9538-A962C0AEDB97}"/>
              </a:ext>
            </a:extLst>
          </p:cNvPr>
          <p:cNvSpPr/>
          <p:nvPr/>
        </p:nvSpPr>
        <p:spPr>
          <a:xfrm>
            <a:off x="10409743" y="2149978"/>
            <a:ext cx="566928" cy="5669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B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EB21391E-147A-E5C0-C086-928279C3AE7D}"/>
              </a:ext>
            </a:extLst>
          </p:cNvPr>
          <p:cNvSpPr/>
          <p:nvPr/>
        </p:nvSpPr>
        <p:spPr>
          <a:xfrm>
            <a:off x="9536126" y="3318531"/>
            <a:ext cx="566928" cy="5669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C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1F5441AA-133B-4634-67EC-BFF4F59002FE}"/>
              </a:ext>
            </a:extLst>
          </p:cNvPr>
          <p:cNvSpPr/>
          <p:nvPr/>
        </p:nvSpPr>
        <p:spPr>
          <a:xfrm>
            <a:off x="9536126" y="4663464"/>
            <a:ext cx="566928" cy="5669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D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FB012E02-3834-F33A-A17D-DC2C95BC54A3}"/>
              </a:ext>
            </a:extLst>
          </p:cNvPr>
          <p:cNvSpPr/>
          <p:nvPr/>
        </p:nvSpPr>
        <p:spPr>
          <a:xfrm>
            <a:off x="8076642" y="3885459"/>
            <a:ext cx="566928" cy="5669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E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cxnSp>
        <p:nvCxnSpPr>
          <p:cNvPr id="15" name="直线箭头连接符 14">
            <a:extLst>
              <a:ext uri="{FF2B5EF4-FFF2-40B4-BE49-F238E27FC236}">
                <a16:creationId xmlns:a16="http://schemas.microsoft.com/office/drawing/2014/main" id="{FA2DCE91-2EFC-8763-64B4-742386929E7B}"/>
              </a:ext>
            </a:extLst>
          </p:cNvPr>
          <p:cNvCxnSpPr>
            <a:cxnSpLocks/>
            <a:stCxn id="2" idx="6"/>
            <a:endCxn id="9" idx="2"/>
          </p:cNvCxnSpPr>
          <p:nvPr/>
        </p:nvCxnSpPr>
        <p:spPr>
          <a:xfrm>
            <a:off x="9127694" y="2433442"/>
            <a:ext cx="128204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线箭头连接符 16">
            <a:extLst>
              <a:ext uri="{FF2B5EF4-FFF2-40B4-BE49-F238E27FC236}">
                <a16:creationId xmlns:a16="http://schemas.microsoft.com/office/drawing/2014/main" id="{69F8B026-B83F-10CB-5718-12FA19A28F8C}"/>
              </a:ext>
            </a:extLst>
          </p:cNvPr>
          <p:cNvCxnSpPr>
            <a:cxnSpLocks/>
            <a:stCxn id="2" idx="5"/>
            <a:endCxn id="11" idx="1"/>
          </p:cNvCxnSpPr>
          <p:nvPr/>
        </p:nvCxnSpPr>
        <p:spPr>
          <a:xfrm>
            <a:off x="9044669" y="2633881"/>
            <a:ext cx="574482" cy="7676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线箭头连接符 19">
            <a:extLst>
              <a:ext uri="{FF2B5EF4-FFF2-40B4-BE49-F238E27FC236}">
                <a16:creationId xmlns:a16="http://schemas.microsoft.com/office/drawing/2014/main" id="{41C10B23-22AC-3137-05CC-DDA3F35F45DD}"/>
              </a:ext>
            </a:extLst>
          </p:cNvPr>
          <p:cNvCxnSpPr>
            <a:cxnSpLocks/>
            <a:stCxn id="9" idx="4"/>
            <a:endCxn id="11" idx="7"/>
          </p:cNvCxnSpPr>
          <p:nvPr/>
        </p:nvCxnSpPr>
        <p:spPr>
          <a:xfrm flipH="1">
            <a:off x="10020029" y="2716906"/>
            <a:ext cx="673178" cy="6846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线箭头连接符 22">
            <a:extLst>
              <a:ext uri="{FF2B5EF4-FFF2-40B4-BE49-F238E27FC236}">
                <a16:creationId xmlns:a16="http://schemas.microsoft.com/office/drawing/2014/main" id="{B0C6B23F-863C-8B86-05FC-F3FA95561EDD}"/>
              </a:ext>
            </a:extLst>
          </p:cNvPr>
          <p:cNvCxnSpPr>
            <a:cxnSpLocks/>
            <a:stCxn id="13" idx="5"/>
            <a:endCxn id="12" idx="2"/>
          </p:cNvCxnSpPr>
          <p:nvPr/>
        </p:nvCxnSpPr>
        <p:spPr>
          <a:xfrm>
            <a:off x="8560545" y="4369362"/>
            <a:ext cx="975581" cy="5775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线箭头连接符 27">
            <a:extLst>
              <a:ext uri="{FF2B5EF4-FFF2-40B4-BE49-F238E27FC236}">
                <a16:creationId xmlns:a16="http://schemas.microsoft.com/office/drawing/2014/main" id="{6D6A1652-EA6E-7FA3-3DD9-215E34FBC161}"/>
              </a:ext>
            </a:extLst>
          </p:cNvPr>
          <p:cNvCxnSpPr>
            <a:cxnSpLocks/>
            <a:stCxn id="11" idx="4"/>
            <a:endCxn id="12" idx="0"/>
          </p:cNvCxnSpPr>
          <p:nvPr/>
        </p:nvCxnSpPr>
        <p:spPr>
          <a:xfrm>
            <a:off x="9819590" y="3885459"/>
            <a:ext cx="0" cy="7780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线箭头连接符 32">
            <a:extLst>
              <a:ext uri="{FF2B5EF4-FFF2-40B4-BE49-F238E27FC236}">
                <a16:creationId xmlns:a16="http://schemas.microsoft.com/office/drawing/2014/main" id="{F224D235-F82E-0307-A638-E69B6A815417}"/>
              </a:ext>
            </a:extLst>
          </p:cNvPr>
          <p:cNvCxnSpPr>
            <a:cxnSpLocks/>
            <a:endCxn id="2" idx="0"/>
          </p:cNvCxnSpPr>
          <p:nvPr/>
        </p:nvCxnSpPr>
        <p:spPr>
          <a:xfrm>
            <a:off x="8844230" y="1655437"/>
            <a:ext cx="0" cy="4945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E031EA7B-694E-8C55-676F-2584B78396CF}"/>
                  </a:ext>
                </a:extLst>
              </p:cNvPr>
              <p:cNvSpPr txBox="1"/>
              <p:nvPr/>
            </p:nvSpPr>
            <p:spPr>
              <a:xfrm>
                <a:off x="8254076" y="1237416"/>
                <a:ext cx="1282050" cy="3801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E031EA7B-694E-8C55-676F-2584B78396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4076" y="1237416"/>
                <a:ext cx="1282050" cy="38014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直线箭头连接符 36">
            <a:extLst>
              <a:ext uri="{FF2B5EF4-FFF2-40B4-BE49-F238E27FC236}">
                <a16:creationId xmlns:a16="http://schemas.microsoft.com/office/drawing/2014/main" id="{31BE618E-688E-4497-53F0-1014F6E893D2}"/>
              </a:ext>
            </a:extLst>
          </p:cNvPr>
          <p:cNvCxnSpPr>
            <a:cxnSpLocks/>
          </p:cNvCxnSpPr>
          <p:nvPr/>
        </p:nvCxnSpPr>
        <p:spPr>
          <a:xfrm>
            <a:off x="10647097" y="1644034"/>
            <a:ext cx="0" cy="4945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3C1A72A3-E418-06D7-A45F-1B64E8303247}"/>
                  </a:ext>
                </a:extLst>
              </p:cNvPr>
              <p:cNvSpPr txBox="1"/>
              <p:nvPr/>
            </p:nvSpPr>
            <p:spPr>
              <a:xfrm>
                <a:off x="10056943" y="1226013"/>
                <a:ext cx="1282050" cy="3801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3C1A72A3-E418-06D7-A45F-1B64E83032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6943" y="1226013"/>
                <a:ext cx="1282050" cy="38014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35120201-BD8F-C893-3A7D-153550182048}"/>
                  </a:ext>
                </a:extLst>
              </p:cNvPr>
              <p:cNvSpPr txBox="1"/>
              <p:nvPr/>
            </p:nvSpPr>
            <p:spPr>
              <a:xfrm>
                <a:off x="9034350" y="1861543"/>
                <a:ext cx="117217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35120201-BD8F-C893-3A7D-1535501820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4350" y="1861543"/>
                <a:ext cx="1172179" cy="276999"/>
              </a:xfrm>
              <a:prstGeom prst="rect">
                <a:avLst/>
              </a:prstGeom>
              <a:blipFill>
                <a:blip r:embed="rId7"/>
                <a:stretch>
                  <a:fillRect l="-3226" t="-4348" r="-6452" b="-347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直线箭头连接符 39">
            <a:extLst>
              <a:ext uri="{FF2B5EF4-FFF2-40B4-BE49-F238E27FC236}">
                <a16:creationId xmlns:a16="http://schemas.microsoft.com/office/drawing/2014/main" id="{E019BB19-9AA9-A51A-2922-88EBFAACDFAA}"/>
              </a:ext>
            </a:extLst>
          </p:cNvPr>
          <p:cNvCxnSpPr>
            <a:cxnSpLocks/>
          </p:cNvCxnSpPr>
          <p:nvPr/>
        </p:nvCxnSpPr>
        <p:spPr>
          <a:xfrm>
            <a:off x="9813957" y="2824016"/>
            <a:ext cx="0" cy="4945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A78EDD0C-CEE5-44BF-8549-95F3D687B780}"/>
                  </a:ext>
                </a:extLst>
              </p:cNvPr>
              <p:cNvSpPr txBox="1"/>
              <p:nvPr/>
            </p:nvSpPr>
            <p:spPr>
              <a:xfrm>
                <a:off x="8978126" y="2661095"/>
                <a:ext cx="1282050" cy="3801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A78EDD0C-CEE5-44BF-8549-95F3D687B7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8126" y="2661095"/>
                <a:ext cx="1282050" cy="38014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直线箭头连接符 42">
            <a:extLst>
              <a:ext uri="{FF2B5EF4-FFF2-40B4-BE49-F238E27FC236}">
                <a16:creationId xmlns:a16="http://schemas.microsoft.com/office/drawing/2014/main" id="{1C50BABD-D764-F828-F99D-F7C0A24A7854}"/>
              </a:ext>
            </a:extLst>
          </p:cNvPr>
          <p:cNvCxnSpPr>
            <a:cxnSpLocks/>
          </p:cNvCxnSpPr>
          <p:nvPr/>
        </p:nvCxnSpPr>
        <p:spPr>
          <a:xfrm flipH="1">
            <a:off x="10092392" y="4946928"/>
            <a:ext cx="60081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8A8D6EA0-049B-EDB9-1E09-022BBC73EFF1}"/>
                  </a:ext>
                </a:extLst>
              </p:cNvPr>
              <p:cNvSpPr txBox="1"/>
              <p:nvPr/>
            </p:nvSpPr>
            <p:spPr>
              <a:xfrm>
                <a:off x="10335646" y="4743279"/>
                <a:ext cx="1282050" cy="3801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8A8D6EA0-049B-EDB9-1E09-022BBC73EF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35646" y="4743279"/>
                <a:ext cx="1282050" cy="38014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F42ADBA1-9B9A-64F2-26D8-622916951993}"/>
                  </a:ext>
                </a:extLst>
              </p:cNvPr>
              <p:cNvSpPr txBox="1"/>
              <p:nvPr/>
            </p:nvSpPr>
            <p:spPr>
              <a:xfrm>
                <a:off x="8875496" y="5431472"/>
                <a:ext cx="173630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F42ADBA1-9B9A-64F2-26D8-6229169519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75496" y="5431472"/>
                <a:ext cx="1736308" cy="276999"/>
              </a:xfrm>
              <a:prstGeom prst="rect">
                <a:avLst/>
              </a:prstGeom>
              <a:blipFill>
                <a:blip r:embed="rId10"/>
                <a:stretch>
                  <a:fillRect l="-1449" r="-3623" b="-347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直线箭头连接符 46">
            <a:extLst>
              <a:ext uri="{FF2B5EF4-FFF2-40B4-BE49-F238E27FC236}">
                <a16:creationId xmlns:a16="http://schemas.microsoft.com/office/drawing/2014/main" id="{943E56D3-8B1B-CB0B-93FE-427AC18B833E}"/>
              </a:ext>
            </a:extLst>
          </p:cNvPr>
          <p:cNvCxnSpPr>
            <a:cxnSpLocks/>
          </p:cNvCxnSpPr>
          <p:nvPr/>
        </p:nvCxnSpPr>
        <p:spPr>
          <a:xfrm>
            <a:off x="8319502" y="3398017"/>
            <a:ext cx="0" cy="4945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34" name="文本框 1033">
                <a:extLst>
                  <a:ext uri="{FF2B5EF4-FFF2-40B4-BE49-F238E27FC236}">
                    <a16:creationId xmlns:a16="http://schemas.microsoft.com/office/drawing/2014/main" id="{63480061-3430-FE05-C2E5-2F7889BB8F47}"/>
                  </a:ext>
                </a:extLst>
              </p:cNvPr>
              <p:cNvSpPr txBox="1"/>
              <p:nvPr/>
            </p:nvSpPr>
            <p:spPr>
              <a:xfrm>
                <a:off x="5240516" y="5451345"/>
                <a:ext cx="251466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⊥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kumimoji="1"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⊥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r>
                        <a:rPr kumimoji="1"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⊥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r>
                        <a:rPr kumimoji="1"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⊥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034" name="文本框 1033">
                <a:extLst>
                  <a:ext uri="{FF2B5EF4-FFF2-40B4-BE49-F238E27FC236}">
                    <a16:creationId xmlns:a16="http://schemas.microsoft.com/office/drawing/2014/main" id="{63480061-3430-FE05-C2E5-2F7889BB8F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0516" y="5451345"/>
                <a:ext cx="2514663" cy="276999"/>
              </a:xfrm>
              <a:prstGeom prst="rect">
                <a:avLst/>
              </a:prstGeom>
              <a:blipFill>
                <a:blip r:embed="rId15"/>
                <a:stretch>
                  <a:fillRect l="-1508" b="-130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文本框 53">
                <a:extLst>
                  <a:ext uri="{FF2B5EF4-FFF2-40B4-BE49-F238E27FC236}">
                    <a16:creationId xmlns:a16="http://schemas.microsoft.com/office/drawing/2014/main" id="{9ABFD545-A298-6C1B-9BFB-B75B7FB107B8}"/>
                  </a:ext>
                </a:extLst>
              </p:cNvPr>
              <p:cNvSpPr txBox="1"/>
              <p:nvPr/>
            </p:nvSpPr>
            <p:spPr>
              <a:xfrm>
                <a:off x="7642919" y="2900996"/>
                <a:ext cx="1282050" cy="3801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4" name="文本框 53">
                <a:extLst>
                  <a:ext uri="{FF2B5EF4-FFF2-40B4-BE49-F238E27FC236}">
                    <a16:creationId xmlns:a16="http://schemas.microsoft.com/office/drawing/2014/main" id="{9ABFD545-A298-6C1B-9BFB-B75B7FB107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2919" y="2900996"/>
                <a:ext cx="1282050" cy="380141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文本框 54">
                <a:extLst>
                  <a:ext uri="{FF2B5EF4-FFF2-40B4-BE49-F238E27FC236}">
                    <a16:creationId xmlns:a16="http://schemas.microsoft.com/office/drawing/2014/main" id="{98F69B41-BD8A-C8F6-9C2A-436091183AE5}"/>
                  </a:ext>
                </a:extLst>
              </p:cNvPr>
              <p:cNvSpPr txBox="1"/>
              <p:nvPr/>
            </p:nvSpPr>
            <p:spPr>
              <a:xfrm>
                <a:off x="7787080" y="4715184"/>
                <a:ext cx="118211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55" name="文本框 54">
                <a:extLst>
                  <a:ext uri="{FF2B5EF4-FFF2-40B4-BE49-F238E27FC236}">
                    <a16:creationId xmlns:a16="http://schemas.microsoft.com/office/drawing/2014/main" id="{98F69B41-BD8A-C8F6-9C2A-436091183A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7080" y="4715184"/>
                <a:ext cx="1182118" cy="276999"/>
              </a:xfrm>
              <a:prstGeom prst="rect">
                <a:avLst/>
              </a:prstGeom>
              <a:blipFill>
                <a:blip r:embed="rId18"/>
                <a:stretch>
                  <a:fillRect l="-3158" t="-4348" r="-6316" b="-3043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文本框 55">
                <a:extLst>
                  <a:ext uri="{FF2B5EF4-FFF2-40B4-BE49-F238E27FC236}">
                    <a16:creationId xmlns:a16="http://schemas.microsoft.com/office/drawing/2014/main" id="{B522FB53-9668-580B-D55B-2AB4BA7BEBFD}"/>
                  </a:ext>
                </a:extLst>
              </p:cNvPr>
              <p:cNvSpPr txBox="1"/>
              <p:nvPr/>
            </p:nvSpPr>
            <p:spPr>
              <a:xfrm>
                <a:off x="10899278" y="2774540"/>
                <a:ext cx="118731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56" name="文本框 55">
                <a:extLst>
                  <a:ext uri="{FF2B5EF4-FFF2-40B4-BE49-F238E27FC236}">
                    <a16:creationId xmlns:a16="http://schemas.microsoft.com/office/drawing/2014/main" id="{B522FB53-9668-580B-D55B-2AB4BA7BEB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99278" y="2774540"/>
                <a:ext cx="1187313" cy="276999"/>
              </a:xfrm>
              <a:prstGeom prst="rect">
                <a:avLst/>
              </a:prstGeom>
              <a:blipFill>
                <a:blip r:embed="rId19"/>
                <a:stretch>
                  <a:fillRect l="-4255" t="-4348" r="-7447" b="-347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文本框 56">
                <a:extLst>
                  <a:ext uri="{FF2B5EF4-FFF2-40B4-BE49-F238E27FC236}">
                    <a16:creationId xmlns:a16="http://schemas.microsoft.com/office/drawing/2014/main" id="{418A7FD0-8004-AF19-472E-D709E29D62EE}"/>
                  </a:ext>
                </a:extLst>
              </p:cNvPr>
              <p:cNvSpPr txBox="1"/>
              <p:nvPr/>
            </p:nvSpPr>
            <p:spPr>
              <a:xfrm>
                <a:off x="10206529" y="3499209"/>
                <a:ext cx="170822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57" name="文本框 56">
                <a:extLst>
                  <a:ext uri="{FF2B5EF4-FFF2-40B4-BE49-F238E27FC236}">
                    <a16:creationId xmlns:a16="http://schemas.microsoft.com/office/drawing/2014/main" id="{418A7FD0-8004-AF19-472E-D709E29D62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06529" y="3499209"/>
                <a:ext cx="1708225" cy="276999"/>
              </a:xfrm>
              <a:prstGeom prst="rect">
                <a:avLst/>
              </a:prstGeom>
              <a:blipFill>
                <a:blip r:embed="rId20"/>
                <a:stretch>
                  <a:fillRect l="-735" r="-2206" b="-347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768D73AC-88F0-8939-02F9-96A5E35F5EBA}"/>
                  </a:ext>
                </a:extLst>
              </p:cNvPr>
              <p:cNvSpPr txBox="1"/>
              <p:nvPr/>
            </p:nvSpPr>
            <p:spPr>
              <a:xfrm>
                <a:off x="724829" y="1655437"/>
                <a:ext cx="4756772" cy="34386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b="1" dirty="0"/>
                  <a:t>Definition</a:t>
                </a:r>
                <a:r>
                  <a:rPr kumimoji="1" lang="en-US" altLang="zh-CN" dirty="0"/>
                  <a:t>: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A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structural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causal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model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is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a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4-tuple</a:t>
                </a:r>
                <a:r>
                  <a:rPr kumimoji="1" lang="zh-CN" altLang="en-US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kumimoji="1" lang="en-US" altLang="zh-CN" dirty="0"/>
                  <a:t>,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where: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r>
                          <a:rPr kumimoji="1" lang="zh-CN" alt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kumimoji="1" lang="zh-CN" altLang="en-US" b="0" dirty="0"/>
                  <a:t> </a:t>
                </a:r>
                <a:r>
                  <a:rPr kumimoji="1" lang="en-US" altLang="zh-CN" b="0" dirty="0"/>
                  <a:t>are</a:t>
                </a:r>
                <a:r>
                  <a:rPr kumimoji="1" lang="zh-CN" altLang="en-US" b="0" dirty="0"/>
                  <a:t> </a:t>
                </a:r>
                <a:r>
                  <a:rPr kumimoji="1" lang="en-US" altLang="zh-CN" b="0" dirty="0"/>
                  <a:t>endogenous</a:t>
                </a:r>
                <a:r>
                  <a:rPr kumimoji="1" lang="zh-CN" altLang="en-US" b="0" dirty="0"/>
                  <a:t> </a:t>
                </a:r>
                <a:r>
                  <a:rPr kumimoji="1" lang="en-US" altLang="zh-CN" b="0" dirty="0"/>
                  <a:t>variables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r>
                          <a:rPr kumimoji="1" lang="zh-CN" alt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e>
                    </m:d>
                  </m:oMath>
                </a14:m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are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background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variables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r>
                          <a:rPr kumimoji="1" lang="zh-CN" alt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are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functions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determining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V,</a:t>
                </a:r>
                <a:r>
                  <a:rPr kumimoji="1" lang="zh-CN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</m:oMath>
                </a14:m>
                <a:r>
                  <a:rPr kumimoji="1" lang="en-US" altLang="zh-CN" dirty="0"/>
                  <a:t>,</a:t>
                </a:r>
                <a:r>
                  <a:rPr kumimoji="1" lang="zh-CN" altLang="en-US" dirty="0"/>
                  <a:t>  </a:t>
                </a:r>
                <a:r>
                  <a:rPr kumimoji="1" lang="en-US" altLang="zh-CN" dirty="0"/>
                  <a:t>e.g.,</a:t>
                </a:r>
                <a:r>
                  <a:rPr kumimoji="1" lang="zh-CN" altLang="en-US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sub>
                    </m:sSub>
                  </m:oMath>
                </a14:m>
                <a:endParaRPr kumimoji="1" lang="en-US" altLang="zh-CN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is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a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distribution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over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U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and</a:t>
                </a:r>
                <a:r>
                  <a:rPr kumimoji="1" lang="zh-CN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⊥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for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any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 err="1"/>
                  <a:t>i,j</a:t>
                </a:r>
                <a:endParaRPr kumimoji="1" lang="en-US" altLang="zh-CN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kumimoji="1" lang="en-US" altLang="zh-CN" dirty="0"/>
              </a:p>
              <a:p>
                <a:r>
                  <a:rPr kumimoji="1" lang="zh-CN" altLang="en-US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and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F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induce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a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distribution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P(v)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over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observable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variables</a:t>
                </a:r>
                <a:endParaRPr kumimoji="1" lang="zh-CN" altLang="en-US" dirty="0"/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768D73AC-88F0-8939-02F9-96A5E35F5E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829" y="1655437"/>
                <a:ext cx="4756772" cy="3438634"/>
              </a:xfrm>
              <a:prstGeom prst="rect">
                <a:avLst/>
              </a:prstGeom>
              <a:blipFill>
                <a:blip r:embed="rId21"/>
                <a:stretch>
                  <a:fillRect l="-1333" t="-735" b="-18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图片 13">
            <a:extLst>
              <a:ext uri="{FF2B5EF4-FFF2-40B4-BE49-F238E27FC236}">
                <a16:creationId xmlns:a16="http://schemas.microsoft.com/office/drawing/2014/main" id="{4A9A40D3-64A7-8E96-AA1D-34DF455B4C46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93222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11166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Causal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Identification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on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Linear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Model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>
            <a:extLst>
              <a:ext uri="{FF2B5EF4-FFF2-40B4-BE49-F238E27FC236}">
                <a16:creationId xmlns:a16="http://schemas.microsoft.com/office/drawing/2014/main" id="{A775D885-E4B6-3B7F-CC94-95DEA4AA1B68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97F02C88-80BE-0454-AAB1-682E333300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1475" y="3029585"/>
            <a:ext cx="2853734" cy="2853734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EBFCC1A2-AE96-4FA1-126E-5B5A06E08E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1475" y="1196340"/>
            <a:ext cx="3299460" cy="1833245"/>
          </a:xfrm>
          <a:prstGeom prst="rect">
            <a:avLst/>
          </a:prstGeom>
        </p:spPr>
      </p:pic>
      <p:sp>
        <p:nvSpPr>
          <p:cNvPr id="22" name="内容占位符 2">
            <a:extLst>
              <a:ext uri="{FF2B5EF4-FFF2-40B4-BE49-F238E27FC236}">
                <a16:creationId xmlns:a16="http://schemas.microsoft.com/office/drawing/2014/main" id="{05BA0191-BA95-0EB5-2284-E676F46C2D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700" y="1584325"/>
            <a:ext cx="7343775" cy="4592955"/>
          </a:xfrm>
        </p:spPr>
        <p:txBody>
          <a:bodyPr/>
          <a:lstStyle/>
          <a:p>
            <a:r>
              <a:rPr lang="en-US" altLang="zh-CN" sz="2000" dirty="0"/>
              <a:t>Linear</a:t>
            </a:r>
            <a:r>
              <a:rPr lang="zh-CN" altLang="en-US" sz="2000" dirty="0"/>
              <a:t> </a:t>
            </a:r>
            <a:r>
              <a:rPr lang="en-US" altLang="zh-CN" sz="2000" dirty="0"/>
              <a:t>SCM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Equations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Graph</a:t>
            </a:r>
            <a:endParaRPr lang="en-US" altLang="zh-CN" sz="2000" dirty="0"/>
          </a:p>
          <a:p>
            <a:pPr lvl="1"/>
            <a:r>
              <a:rPr lang="en-US" altLang="zh-CN" sz="1710" dirty="0"/>
              <a:t>SCM</a:t>
            </a:r>
            <a:r>
              <a:rPr lang="zh-CN" altLang="en-US" sz="1710" dirty="0"/>
              <a:t>：</a:t>
            </a:r>
            <a:r>
              <a:rPr lang="en-US" altLang="zh-CN" sz="1710" dirty="0"/>
              <a:t>Structural Causal Model</a:t>
            </a:r>
          </a:p>
          <a:p>
            <a:pPr lvl="0"/>
            <a:endParaRPr lang="zh-CN" altLang="en-US" sz="1995" dirty="0"/>
          </a:p>
          <a:p>
            <a:r>
              <a:rPr lang="en-US" altLang="zh-CN" sz="2000" dirty="0"/>
              <a:t>For</a:t>
            </a:r>
            <a:r>
              <a:rPr lang="zh-CN" altLang="en-US" sz="2000" dirty="0"/>
              <a:t> </a:t>
            </a:r>
            <a:r>
              <a:rPr lang="en-US" altLang="zh-CN" sz="2000" dirty="0"/>
              <a:t>example</a:t>
            </a:r>
            <a:r>
              <a:rPr lang="zh-CN" altLang="en-US" sz="2000" dirty="0"/>
              <a:t>，</a:t>
            </a:r>
            <a:r>
              <a:rPr lang="en-US" altLang="zh-CN" sz="2000" dirty="0"/>
              <a:t>Causal</a:t>
            </a:r>
            <a:r>
              <a:rPr lang="zh-CN" altLang="en-US" sz="2000" dirty="0"/>
              <a:t> </a:t>
            </a:r>
            <a:r>
              <a:rPr lang="en-US" altLang="zh-CN" sz="2000" dirty="0"/>
              <a:t>Effect</a:t>
            </a:r>
            <a:r>
              <a:rPr lang="zh-CN" altLang="en-US" sz="2000" dirty="0"/>
              <a:t> </a:t>
            </a:r>
            <a:r>
              <a:rPr lang="en-US" altLang="zh-CN" sz="2000" dirty="0"/>
              <a:t>from</a:t>
            </a:r>
            <a:r>
              <a:rPr lang="zh-CN" altLang="en-US" sz="2000" dirty="0"/>
              <a:t> </a:t>
            </a:r>
            <a:r>
              <a:rPr lang="en-US" altLang="zh-CN" sz="2000" dirty="0"/>
              <a:t>Z</a:t>
            </a:r>
            <a:r>
              <a:rPr lang="zh-CN" altLang="en-US" sz="2000" dirty="0"/>
              <a:t> </a:t>
            </a:r>
            <a:r>
              <a:rPr lang="en-US" altLang="zh-CN" sz="2000" dirty="0"/>
              <a:t>to</a:t>
            </a:r>
            <a:r>
              <a:rPr lang="zh-CN" altLang="en-US" sz="2000" dirty="0"/>
              <a:t> </a:t>
            </a:r>
            <a:r>
              <a:rPr lang="en-US" altLang="zh-CN" sz="2000" dirty="0"/>
              <a:t>Y</a:t>
            </a:r>
            <a:r>
              <a:rPr lang="zh-CN" altLang="en-US" sz="2000" dirty="0"/>
              <a:t>：</a:t>
            </a:r>
            <a:endParaRPr lang="zh-CN" altLang="en-US" sz="1710" dirty="0"/>
          </a:p>
          <a:p>
            <a:pPr lvl="1"/>
            <a:r>
              <a:rPr lang="en-US" altLang="zh-CN" sz="1710" dirty="0"/>
              <a:t>Direct</a:t>
            </a:r>
            <a:r>
              <a:rPr lang="zh-CN" altLang="en-US" sz="1710" dirty="0"/>
              <a:t> </a:t>
            </a:r>
            <a:r>
              <a:rPr lang="en-US" altLang="zh-CN" sz="1710" dirty="0"/>
              <a:t>causal</a:t>
            </a:r>
            <a:r>
              <a:rPr lang="zh-CN" altLang="en-US" sz="1710" dirty="0"/>
              <a:t> </a:t>
            </a:r>
            <a:r>
              <a:rPr lang="en-US" altLang="zh-CN" sz="1710" dirty="0"/>
              <a:t>effect</a:t>
            </a:r>
            <a:r>
              <a:rPr lang="zh-CN" altLang="en-US" sz="1710" dirty="0"/>
              <a:t>：</a:t>
            </a:r>
            <a:r>
              <a:rPr lang="en-US" altLang="zh-CN" sz="1710" dirty="0"/>
              <a:t>DE = d</a:t>
            </a:r>
          </a:p>
          <a:p>
            <a:pPr lvl="1"/>
            <a:r>
              <a:rPr lang="en-US" altLang="zh-CN" sz="1710" dirty="0"/>
              <a:t>Indirect</a:t>
            </a:r>
            <a:r>
              <a:rPr lang="zh-CN" altLang="en-US" sz="1710" dirty="0"/>
              <a:t> </a:t>
            </a:r>
            <a:r>
              <a:rPr lang="en-US" altLang="zh-CN" sz="1710" dirty="0"/>
              <a:t>causal</a:t>
            </a:r>
            <a:r>
              <a:rPr lang="zh-CN" altLang="en-US" sz="1710" dirty="0"/>
              <a:t> </a:t>
            </a:r>
            <a:r>
              <a:rPr lang="en-US" altLang="zh-CN" sz="1710" dirty="0"/>
              <a:t>effect</a:t>
            </a:r>
            <a:r>
              <a:rPr lang="zh-CN" altLang="en-US" sz="1710" dirty="0"/>
              <a:t>：</a:t>
            </a:r>
            <a:r>
              <a:rPr lang="en-US" altLang="zh-CN" sz="1710" dirty="0"/>
              <a:t>IE = </a:t>
            </a:r>
            <a:r>
              <a:rPr lang="en-US" altLang="zh-CN" sz="1710" dirty="0" err="1"/>
              <a:t>ce</a:t>
            </a:r>
            <a:endParaRPr lang="en-US" altLang="zh-CN" sz="1710" dirty="0"/>
          </a:p>
          <a:p>
            <a:pPr lvl="1"/>
            <a:r>
              <a:rPr lang="en-US" altLang="zh-CN" sz="1710" dirty="0"/>
              <a:t>Total</a:t>
            </a:r>
            <a:r>
              <a:rPr lang="zh-CN" altLang="en-US" sz="1710" dirty="0"/>
              <a:t> </a:t>
            </a:r>
            <a:r>
              <a:rPr lang="en-US" altLang="zh-CN" sz="1710" dirty="0"/>
              <a:t>causal</a:t>
            </a:r>
            <a:r>
              <a:rPr lang="zh-CN" altLang="en-US" sz="1710" dirty="0"/>
              <a:t> </a:t>
            </a:r>
            <a:r>
              <a:rPr lang="en-US" altLang="zh-CN" sz="1710" dirty="0"/>
              <a:t>effect</a:t>
            </a:r>
            <a:r>
              <a:rPr lang="zh-CN" altLang="en-US" sz="1710" dirty="0"/>
              <a:t>：</a:t>
            </a:r>
            <a:r>
              <a:rPr lang="en-US" altLang="zh-CN" sz="1710" dirty="0"/>
              <a:t>TE = DE + IE = d + </a:t>
            </a:r>
            <a:r>
              <a:rPr lang="en-US" altLang="zh-CN" sz="1710" dirty="0" err="1"/>
              <a:t>ce</a:t>
            </a:r>
            <a:endParaRPr lang="en-US" altLang="zh-CN" sz="1710" dirty="0"/>
          </a:p>
          <a:p>
            <a:pPr lvl="1"/>
            <a:endParaRPr lang="en-US" altLang="zh-CN" sz="1710" dirty="0"/>
          </a:p>
          <a:p>
            <a:pPr lvl="0"/>
            <a:r>
              <a:rPr lang="en-US" altLang="zh-CN" sz="1995" dirty="0"/>
              <a:t>How</a:t>
            </a:r>
            <a:r>
              <a:rPr lang="zh-CN" altLang="en-US" sz="1995" dirty="0"/>
              <a:t> </a:t>
            </a:r>
            <a:r>
              <a:rPr lang="en-US" altLang="zh-CN" sz="1995" dirty="0"/>
              <a:t>to</a:t>
            </a:r>
            <a:r>
              <a:rPr lang="zh-CN" altLang="en-US" sz="1995" dirty="0"/>
              <a:t> </a:t>
            </a:r>
            <a:r>
              <a:rPr lang="en-US" altLang="zh-CN" sz="1995" dirty="0"/>
              <a:t>estimate</a:t>
            </a:r>
            <a:r>
              <a:rPr lang="zh-CN" altLang="en-US" sz="1995" dirty="0"/>
              <a:t> </a:t>
            </a:r>
            <a:r>
              <a:rPr lang="en-US" altLang="zh-CN" sz="1995" dirty="0"/>
              <a:t>parameters?</a:t>
            </a:r>
            <a:endParaRPr lang="zh-CN" altLang="en-US" sz="1995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4701DE7-864E-A15E-9D43-2C50E6694B4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69489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11166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Causal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Identification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on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Linear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Model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>
            <a:extLst>
              <a:ext uri="{FF2B5EF4-FFF2-40B4-BE49-F238E27FC236}">
                <a16:creationId xmlns:a16="http://schemas.microsoft.com/office/drawing/2014/main" id="{A775D885-E4B6-3B7F-CC94-95DEA4AA1B68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内容占位符 2">
            <a:extLst>
              <a:ext uri="{FF2B5EF4-FFF2-40B4-BE49-F238E27FC236}">
                <a16:creationId xmlns:a16="http://schemas.microsoft.com/office/drawing/2014/main" id="{05BA0191-BA95-0EB5-2284-E676F46C2D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700" y="1584325"/>
            <a:ext cx="7343775" cy="4592955"/>
          </a:xfrm>
        </p:spPr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Direct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causal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effect(DE)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</a:t>
            </a:r>
            <a:r>
              <a:rPr lang="en-US" altLang="zh-CN" dirty="0">
                <a:solidFill>
                  <a:prstClr val="black">
                    <a:lumMod val="75000"/>
                    <a:lumOff val="25000"/>
                  </a:prstClr>
                </a:solidFill>
                <a:latin typeface="Calibri"/>
                <a:ea typeface="宋体" panose="02010600030101010101" pitchFamily="2" charset="-122"/>
              </a:rPr>
              <a:t>Z</a:t>
            </a:r>
            <a:r>
              <a:rPr lang="en-US" altLang="zh-CN" dirty="0">
                <a:solidFill>
                  <a:prstClr val="black">
                    <a:lumMod val="75000"/>
                    <a:lumOff val="25000"/>
                  </a:prstClr>
                </a:solidFill>
                <a:latin typeface="Calibri"/>
                <a:ea typeface="宋体" panose="02010600030101010101" pitchFamily="2" charset="-122"/>
                <a:sym typeface="Wingdings" pitchFamily="2" charset="2"/>
              </a:rPr>
              <a:t>Y</a:t>
            </a:r>
            <a:endParaRPr kumimoji="0" lang="zh-CN" altLang="en-US" sz="171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71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  <a:sym typeface="+mn-ea"/>
              </a:rPr>
              <a:t>Cut</a:t>
            </a:r>
            <a:r>
              <a:rPr kumimoji="0" lang="zh-CN" altLang="en-US" sz="171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  <a:sym typeface="+mn-ea"/>
              </a:rPr>
              <a:t> </a:t>
            </a:r>
            <a:r>
              <a:rPr kumimoji="0" lang="en-US" altLang="zh-CN" sz="171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  <a:sym typeface="+mn-ea"/>
              </a:rPr>
              <a:t>all</a:t>
            </a:r>
            <a:r>
              <a:rPr kumimoji="0" lang="zh-CN" altLang="en-US" sz="171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  <a:sym typeface="+mn-ea"/>
              </a:rPr>
              <a:t> </a:t>
            </a:r>
            <a:r>
              <a:rPr kumimoji="0" lang="en-US" altLang="zh-CN" sz="171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  <a:sym typeface="+mn-ea"/>
              </a:rPr>
              <a:t>paths</a:t>
            </a:r>
            <a:r>
              <a:rPr kumimoji="0" lang="zh-CN" altLang="en-US" sz="171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  <a:sym typeface="+mn-ea"/>
              </a:rPr>
              <a:t> </a:t>
            </a:r>
            <a:r>
              <a:rPr lang="en-US" altLang="zh-CN" sz="1710" dirty="0">
                <a:solidFill>
                  <a:prstClr val="black">
                    <a:lumMod val="75000"/>
                    <a:lumOff val="25000"/>
                  </a:prstClr>
                </a:solidFill>
                <a:latin typeface="Calibri"/>
                <a:ea typeface="宋体" panose="02010600030101010101" pitchFamily="2" charset="-122"/>
                <a:sym typeface="+mn-ea"/>
              </a:rPr>
              <a:t>between</a:t>
            </a:r>
            <a:r>
              <a:rPr kumimoji="0" lang="zh-CN" altLang="en-US" sz="171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  <a:sym typeface="+mn-ea"/>
              </a:rPr>
              <a:t> </a:t>
            </a:r>
            <a:r>
              <a:rPr kumimoji="0" lang="en-US" altLang="zh-CN" sz="171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  <a:sym typeface="+mn-ea"/>
              </a:rPr>
              <a:t>Z</a:t>
            </a:r>
            <a:r>
              <a:rPr kumimoji="0" lang="zh-CN" altLang="en-US" sz="171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  <a:sym typeface="+mn-ea"/>
              </a:rPr>
              <a:t> </a:t>
            </a:r>
            <a:r>
              <a:rPr kumimoji="0" lang="en-US" altLang="zh-CN" sz="171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  <a:sym typeface="+mn-ea"/>
              </a:rPr>
              <a:t>and</a:t>
            </a:r>
            <a:r>
              <a:rPr kumimoji="0" lang="zh-CN" altLang="en-US" sz="171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  <a:sym typeface="+mn-ea"/>
              </a:rPr>
              <a:t> </a:t>
            </a:r>
            <a:r>
              <a:rPr kumimoji="0" lang="en-US" altLang="zh-CN" sz="171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  <a:sym typeface="+mn-ea"/>
              </a:rPr>
              <a:t>Y</a:t>
            </a:r>
            <a:r>
              <a:rPr kumimoji="0" lang="zh-CN" altLang="en-US" sz="171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  <a:sym typeface="+mn-ea"/>
              </a:rPr>
              <a:t>，</a:t>
            </a:r>
            <a:r>
              <a:rPr kumimoji="0" lang="en-US" altLang="zh-CN" sz="171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  <a:sym typeface="+mn-ea"/>
              </a:rPr>
              <a:t>i.e.</a:t>
            </a:r>
            <a:r>
              <a:rPr kumimoji="0" lang="zh-CN" altLang="en-US" sz="171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  <a:sym typeface="+mn-ea"/>
              </a:rPr>
              <a:t> </a:t>
            </a:r>
            <a:r>
              <a:rPr kumimoji="0" lang="en-US" altLang="zh-CN" sz="171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  <a:sym typeface="+mn-ea"/>
              </a:rPr>
              <a:t>control</a:t>
            </a:r>
            <a:r>
              <a:rPr kumimoji="0" lang="zh-CN" altLang="en-US" sz="171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  <a:sym typeface="+mn-ea"/>
              </a:rPr>
              <a:t> </a:t>
            </a:r>
            <a:r>
              <a:rPr kumimoji="0" lang="en-US" altLang="zh-CN" sz="171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  <a:sym typeface="+mn-ea"/>
              </a:rPr>
              <a:t>X</a:t>
            </a:r>
            <a:r>
              <a:rPr kumimoji="0" lang="zh-CN" altLang="en-US" sz="171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  <a:sym typeface="+mn-ea"/>
              </a:rPr>
              <a:t>，</a:t>
            </a:r>
            <a:r>
              <a:rPr kumimoji="0" lang="en-US" altLang="zh-CN" sz="171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  <a:sym typeface="+mn-ea"/>
              </a:rPr>
              <a:t>W</a:t>
            </a:r>
            <a:r>
              <a:rPr kumimoji="0" lang="zh-CN" altLang="en-US" sz="171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  <a:sym typeface="+mn-ea"/>
              </a:rPr>
              <a:t>，</a:t>
            </a:r>
            <a:r>
              <a:rPr kumimoji="0" lang="en-US" altLang="zh-CN" sz="171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  <a:sym typeface="+mn-ea"/>
              </a:rPr>
              <a:t>but</a:t>
            </a:r>
            <a:r>
              <a:rPr kumimoji="0" lang="zh-CN" altLang="en-US" sz="171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  <a:sym typeface="+mn-ea"/>
              </a:rPr>
              <a:t> </a:t>
            </a:r>
            <a:r>
              <a:rPr kumimoji="0" lang="en-US" altLang="zh-CN" sz="171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  <a:sym typeface="+mn-ea"/>
              </a:rPr>
              <a:t>X</a:t>
            </a:r>
            <a:r>
              <a:rPr kumimoji="0" lang="zh-CN" altLang="en-US" sz="171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  <a:sym typeface="+mn-ea"/>
              </a:rPr>
              <a:t> </a:t>
            </a:r>
            <a:r>
              <a:rPr kumimoji="0" lang="en-US" altLang="zh-CN" sz="171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  <a:sym typeface="+mn-ea"/>
              </a:rPr>
              <a:t>is</a:t>
            </a:r>
            <a:r>
              <a:rPr kumimoji="0" lang="zh-CN" altLang="en-US" sz="171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  <a:sym typeface="+mn-ea"/>
              </a:rPr>
              <a:t> </a:t>
            </a:r>
            <a:r>
              <a:rPr kumimoji="0" lang="en-US" altLang="zh-CN" sz="171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  <a:sym typeface="+mn-ea"/>
              </a:rPr>
              <a:t>blocked</a:t>
            </a:r>
            <a:r>
              <a:rPr kumimoji="0" lang="zh-CN" altLang="en-US" sz="171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  <a:sym typeface="+mn-ea"/>
              </a:rPr>
              <a:t> </a:t>
            </a:r>
            <a:r>
              <a:rPr kumimoji="0" lang="en-US" altLang="zh-CN" sz="171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  <a:sym typeface="+mn-ea"/>
              </a:rPr>
              <a:t>by</a:t>
            </a:r>
            <a:r>
              <a:rPr kumimoji="0" lang="zh-CN" altLang="en-US" sz="171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  <a:sym typeface="+mn-ea"/>
              </a:rPr>
              <a:t> </a:t>
            </a:r>
            <a:r>
              <a:rPr kumimoji="0" lang="en-US" altLang="zh-CN" sz="171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  <a:sym typeface="+mn-ea"/>
              </a:rPr>
              <a:t>W</a:t>
            </a:r>
            <a:endParaRPr kumimoji="0" lang="zh-CN" altLang="en-US" sz="171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71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  <a:sym typeface="+mn-ea"/>
              </a:rPr>
              <a:t>Regression</a:t>
            </a:r>
            <a:r>
              <a:rPr kumimoji="0" lang="zh-CN" altLang="en-US" sz="171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  <a:sym typeface="+mn-ea"/>
              </a:rPr>
              <a:t> </a:t>
            </a:r>
            <a:r>
              <a:rPr kumimoji="0" lang="en-US" altLang="zh-CN" sz="171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  <a:sym typeface="+mn-ea"/>
              </a:rPr>
              <a:t>Y</a:t>
            </a:r>
            <a:r>
              <a:rPr kumimoji="0" lang="zh-CN" altLang="en-US" sz="171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  <a:sym typeface="+mn-ea"/>
              </a:rPr>
              <a:t> </a:t>
            </a:r>
            <a:r>
              <a:rPr kumimoji="0" lang="en-US" altLang="zh-CN" sz="171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  <a:sym typeface="+mn-ea"/>
              </a:rPr>
              <a:t>on</a:t>
            </a:r>
            <a:r>
              <a:rPr kumimoji="0" lang="zh-CN" altLang="en-US" sz="171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  <a:sym typeface="+mn-ea"/>
              </a:rPr>
              <a:t> </a:t>
            </a:r>
            <a:r>
              <a:rPr kumimoji="0" lang="en-US" altLang="zh-CN" sz="171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  <a:sym typeface="+mn-ea"/>
              </a:rPr>
              <a:t>X,W,</a:t>
            </a:r>
            <a:r>
              <a:rPr kumimoji="0" lang="zh-CN" altLang="en-US" sz="171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  <a:sym typeface="+mn-ea"/>
              </a:rPr>
              <a:t> </a:t>
            </a:r>
            <a:r>
              <a:rPr kumimoji="0" lang="en-US" altLang="zh-CN" sz="171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  <a:sym typeface="+mn-ea"/>
              </a:rPr>
              <a:t>Z:</a:t>
            </a:r>
            <a:r>
              <a:rPr kumimoji="0" lang="zh-CN" altLang="en-US" sz="171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  <a:sym typeface="+mn-ea"/>
              </a:rPr>
              <a:t> </a:t>
            </a:r>
            <a:r>
              <a:rPr kumimoji="0" lang="en-US" altLang="zh-CN" sz="171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  <a:sym typeface="+mn-ea"/>
              </a:rPr>
              <a:t>Y = </a:t>
            </a:r>
            <a:r>
              <a:rPr kumimoji="0" lang="en-US" altLang="zh-CN" sz="171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  <a:sym typeface="+mn-ea"/>
              </a:rPr>
              <a:t>dZ</a:t>
            </a:r>
            <a:r>
              <a:rPr kumimoji="0" lang="en-US" altLang="zh-CN" sz="171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  <a:sym typeface="+mn-ea"/>
              </a:rPr>
              <a:t> + </a:t>
            </a:r>
            <a:r>
              <a:rPr kumimoji="0" lang="en-US" altLang="zh-CN" sz="171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  <a:sym typeface="+mn-ea"/>
              </a:rPr>
              <a:t>eW</a:t>
            </a:r>
            <a:r>
              <a:rPr kumimoji="0" lang="en-US" altLang="zh-CN" sz="171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  <a:sym typeface="+mn-ea"/>
              </a:rPr>
              <a:t> + const</a:t>
            </a:r>
            <a:endParaRPr kumimoji="0" lang="en-US" altLang="zh-CN" sz="171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71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  <a:sym typeface="+mn-ea"/>
              </a:rPr>
              <a:t>The</a:t>
            </a:r>
            <a:r>
              <a:rPr kumimoji="0" lang="zh-CN" altLang="en-US" sz="171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  <a:sym typeface="+mn-ea"/>
              </a:rPr>
              <a:t> </a:t>
            </a:r>
            <a:r>
              <a:rPr kumimoji="0" lang="en-US" altLang="zh-CN" sz="171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  <a:sym typeface="+mn-ea"/>
              </a:rPr>
              <a:t>coefficient</a:t>
            </a:r>
            <a:r>
              <a:rPr kumimoji="0" lang="zh-CN" altLang="en-US" sz="171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  <a:sym typeface="+mn-ea"/>
              </a:rPr>
              <a:t> </a:t>
            </a:r>
            <a:r>
              <a:rPr kumimoji="0" lang="en-US" altLang="zh-CN" sz="171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  <a:sym typeface="+mn-ea"/>
              </a:rPr>
              <a:t>d</a:t>
            </a:r>
            <a:r>
              <a:rPr kumimoji="0" lang="zh-CN" altLang="en-US" sz="171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  <a:sym typeface="+mn-ea"/>
              </a:rPr>
              <a:t> </a:t>
            </a:r>
            <a:r>
              <a:rPr kumimoji="0" lang="en-US" altLang="zh-CN" sz="171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  <a:sym typeface="+mn-ea"/>
              </a:rPr>
              <a:t>is</a:t>
            </a:r>
            <a:r>
              <a:rPr kumimoji="0" lang="zh-CN" altLang="en-US" sz="171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  <a:sym typeface="+mn-ea"/>
              </a:rPr>
              <a:t> </a:t>
            </a:r>
            <a:r>
              <a:rPr lang="en-US" altLang="zh-CN" sz="1710" dirty="0">
                <a:solidFill>
                  <a:prstClr val="black">
                    <a:lumMod val="75000"/>
                    <a:lumOff val="25000"/>
                  </a:prstClr>
                </a:solidFill>
                <a:latin typeface="Calibri"/>
                <a:ea typeface="宋体" panose="02010600030101010101" pitchFamily="2" charset="-122"/>
                <a:sym typeface="+mn-ea"/>
              </a:rPr>
              <a:t>direct</a:t>
            </a:r>
            <a:r>
              <a:rPr kumimoji="0" lang="zh-CN" altLang="en-US" sz="171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  <a:sym typeface="+mn-ea"/>
              </a:rPr>
              <a:t> </a:t>
            </a:r>
            <a:r>
              <a:rPr kumimoji="0" lang="en-US" altLang="zh-CN" sz="171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  <a:sym typeface="+mn-ea"/>
              </a:rPr>
              <a:t>effect:</a:t>
            </a:r>
            <a:r>
              <a:rPr kumimoji="0" lang="zh-CN" altLang="en-US" sz="171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  <a:sym typeface="+mn-ea"/>
              </a:rPr>
              <a:t> </a:t>
            </a:r>
            <a:r>
              <a:rPr kumimoji="0" lang="en-US" altLang="zh-CN" sz="171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  <a:sym typeface="+mn-ea"/>
              </a:rPr>
              <a:t>d</a:t>
            </a:r>
            <a:endParaRPr kumimoji="0" lang="en-US" altLang="zh-CN" sz="171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zh-CN" sz="171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995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  <a:sym typeface="+mn-ea"/>
              </a:rPr>
              <a:t>Total</a:t>
            </a:r>
            <a:r>
              <a:rPr kumimoji="0" lang="zh-CN" altLang="en-US" sz="1995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  <a:sym typeface="+mn-ea"/>
              </a:rPr>
              <a:t> </a:t>
            </a:r>
            <a:r>
              <a:rPr kumimoji="0" lang="en-US" altLang="zh-CN" sz="1995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  <a:sym typeface="+mn-ea"/>
              </a:rPr>
              <a:t>effect</a:t>
            </a:r>
            <a:r>
              <a:rPr kumimoji="0" lang="zh-CN" altLang="en-US" sz="1995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  <a:sym typeface="+mn-ea"/>
              </a:rPr>
              <a:t> </a:t>
            </a:r>
            <a:r>
              <a:rPr kumimoji="0" lang="en-US" altLang="zh-CN" sz="1995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  <a:sym typeface="+mn-ea"/>
              </a:rPr>
              <a:t>Z</a:t>
            </a:r>
            <a:r>
              <a:rPr kumimoji="0" lang="en-US" altLang="zh-CN" sz="1995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  <a:sym typeface="Wingdings" pitchFamily="2" charset="2"/>
              </a:rPr>
              <a:t>Y</a:t>
            </a:r>
            <a:endParaRPr kumimoji="0" lang="en-US" altLang="zh-CN" sz="1995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995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  <a:sym typeface="+mn-ea"/>
              </a:rPr>
              <a:t>Cut</a:t>
            </a:r>
            <a:r>
              <a:rPr kumimoji="0" lang="zh-CN" altLang="en-US" sz="1995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  <a:sym typeface="+mn-ea"/>
              </a:rPr>
              <a:t> </a:t>
            </a:r>
            <a:r>
              <a:rPr kumimoji="0" lang="en-US" altLang="zh-CN" sz="1995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  <a:sym typeface="+mn-ea"/>
              </a:rPr>
              <a:t>backdoor</a:t>
            </a:r>
            <a:r>
              <a:rPr kumimoji="0" lang="zh-CN" altLang="en-US" sz="1995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  <a:sym typeface="+mn-ea"/>
              </a:rPr>
              <a:t> </a:t>
            </a:r>
            <a:r>
              <a:rPr kumimoji="0" lang="en-US" altLang="zh-CN" sz="1995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  <a:sym typeface="+mn-ea"/>
              </a:rPr>
              <a:t>paths</a:t>
            </a:r>
            <a:r>
              <a:rPr kumimoji="0" lang="zh-CN" altLang="en-US" sz="1995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  <a:sym typeface="+mn-ea"/>
              </a:rPr>
              <a:t> </a:t>
            </a:r>
            <a:r>
              <a:rPr kumimoji="0" lang="en-US" altLang="zh-CN" sz="1995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  <a:sym typeface="+mn-ea"/>
              </a:rPr>
              <a:t>between</a:t>
            </a:r>
            <a:r>
              <a:rPr kumimoji="0" lang="zh-CN" altLang="en-US" sz="1995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  <a:sym typeface="+mn-ea"/>
              </a:rPr>
              <a:t> </a:t>
            </a:r>
            <a:r>
              <a:rPr kumimoji="0" lang="en-US" altLang="zh-CN" sz="1995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  <a:sym typeface="+mn-ea"/>
              </a:rPr>
              <a:t>Z</a:t>
            </a:r>
            <a:r>
              <a:rPr kumimoji="0" lang="zh-CN" altLang="en-US" sz="1995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  <a:sym typeface="+mn-ea"/>
              </a:rPr>
              <a:t> </a:t>
            </a:r>
            <a:r>
              <a:rPr kumimoji="0" lang="en-US" altLang="zh-CN" sz="1995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  <a:sym typeface="+mn-ea"/>
              </a:rPr>
              <a:t>and</a:t>
            </a:r>
            <a:r>
              <a:rPr kumimoji="0" lang="zh-CN" altLang="en-US" sz="1995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  <a:sym typeface="+mn-ea"/>
              </a:rPr>
              <a:t> </a:t>
            </a:r>
            <a:r>
              <a:rPr kumimoji="0" lang="en-US" altLang="zh-CN" sz="1995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  <a:sym typeface="+mn-ea"/>
              </a:rPr>
              <a:t>Y,</a:t>
            </a:r>
            <a:r>
              <a:rPr kumimoji="0" lang="zh-CN" altLang="en-US" sz="1995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  <a:sym typeface="+mn-ea"/>
              </a:rPr>
              <a:t> </a:t>
            </a:r>
            <a:r>
              <a:rPr kumimoji="0" lang="en-US" altLang="zh-CN" sz="1995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  <a:sym typeface="+mn-ea"/>
              </a:rPr>
              <a:t>i.e.,</a:t>
            </a:r>
            <a:r>
              <a:rPr kumimoji="0" lang="zh-CN" altLang="en-US" sz="1995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  <a:sym typeface="+mn-ea"/>
              </a:rPr>
              <a:t> </a:t>
            </a:r>
            <a:r>
              <a:rPr kumimoji="0" lang="en-US" altLang="zh-CN" sz="1995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  <a:sym typeface="+mn-ea"/>
              </a:rPr>
              <a:t>control</a:t>
            </a:r>
            <a:r>
              <a:rPr kumimoji="0" lang="zh-CN" altLang="en-US" sz="1995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  <a:sym typeface="+mn-ea"/>
              </a:rPr>
              <a:t> </a:t>
            </a:r>
            <a:r>
              <a:rPr lang="en-US" altLang="zh-CN" sz="1995" dirty="0">
                <a:solidFill>
                  <a:prstClr val="black">
                    <a:lumMod val="75000"/>
                    <a:lumOff val="25000"/>
                  </a:prstClr>
                </a:solidFill>
                <a:latin typeface="Calibri"/>
                <a:ea typeface="宋体" panose="02010600030101010101" pitchFamily="2" charset="-122"/>
                <a:sym typeface="+mn-ea"/>
              </a:rPr>
              <a:t>Z</a:t>
            </a:r>
            <a:endParaRPr kumimoji="0" lang="zh-CN" altLang="en-US" sz="1995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995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  <a:sym typeface="+mn-ea"/>
              </a:rPr>
              <a:t>Regress</a:t>
            </a:r>
            <a:r>
              <a:rPr kumimoji="0" lang="zh-CN" altLang="en-US" sz="1995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  <a:sym typeface="+mn-ea"/>
              </a:rPr>
              <a:t> </a:t>
            </a:r>
            <a:r>
              <a:rPr kumimoji="0" lang="en-US" altLang="zh-CN" sz="1995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  <a:sym typeface="+mn-ea"/>
              </a:rPr>
              <a:t>Y</a:t>
            </a:r>
            <a:r>
              <a:rPr kumimoji="0" lang="zh-CN" altLang="en-US" sz="1995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  <a:sym typeface="+mn-ea"/>
              </a:rPr>
              <a:t> </a:t>
            </a:r>
            <a:r>
              <a:rPr kumimoji="0" lang="en-US" altLang="zh-CN" sz="1995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  <a:sym typeface="+mn-ea"/>
              </a:rPr>
              <a:t>on</a:t>
            </a:r>
            <a:r>
              <a:rPr kumimoji="0" lang="zh-CN" altLang="en-US" sz="1995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  <a:sym typeface="+mn-ea"/>
              </a:rPr>
              <a:t> </a:t>
            </a:r>
            <a:r>
              <a:rPr kumimoji="0" lang="en-US" altLang="zh-CN" sz="1995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  <a:sym typeface="+mn-ea"/>
              </a:rPr>
              <a:t>X</a:t>
            </a:r>
            <a:r>
              <a:rPr kumimoji="0" lang="zh-CN" altLang="en-US" sz="1995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  <a:sym typeface="+mn-ea"/>
              </a:rPr>
              <a:t> </a:t>
            </a:r>
            <a:r>
              <a:rPr kumimoji="0" lang="en-US" altLang="zh-CN" sz="1995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  <a:sym typeface="+mn-ea"/>
              </a:rPr>
              <a:t>and</a:t>
            </a:r>
            <a:r>
              <a:rPr kumimoji="0" lang="zh-CN" altLang="en-US" sz="1995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  <a:sym typeface="+mn-ea"/>
              </a:rPr>
              <a:t> </a:t>
            </a:r>
            <a:r>
              <a:rPr kumimoji="0" lang="en-US" altLang="zh-CN" sz="1995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  <a:sym typeface="+mn-ea"/>
              </a:rPr>
              <a:t>Z:</a:t>
            </a:r>
            <a:r>
              <a:rPr kumimoji="0" lang="zh-CN" altLang="en-US" sz="1995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  <a:sym typeface="+mn-ea"/>
              </a:rPr>
              <a:t> </a:t>
            </a:r>
            <a:r>
              <a:rPr kumimoji="0" lang="en-US" altLang="zh-CN" sz="1995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  <a:sym typeface="+mn-ea"/>
              </a:rPr>
              <a:t>Y = </a:t>
            </a:r>
            <a:r>
              <a:rPr kumimoji="0" lang="en-US" altLang="zh-CN" sz="1995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  <a:sym typeface="+mn-ea"/>
              </a:rPr>
              <a:t>tZ</a:t>
            </a:r>
            <a:r>
              <a:rPr kumimoji="0" lang="en-US" altLang="zh-CN" sz="1995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  <a:sym typeface="+mn-ea"/>
              </a:rPr>
              <a:t> + </a:t>
            </a:r>
            <a:r>
              <a:rPr kumimoji="0" lang="en-US" altLang="zh-CN" sz="1995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  <a:sym typeface="+mn-ea"/>
              </a:rPr>
              <a:t>rX</a:t>
            </a:r>
            <a:r>
              <a:rPr kumimoji="0" lang="en-US" altLang="zh-CN" sz="1995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  <a:sym typeface="+mn-ea"/>
              </a:rPr>
              <a:t> + const</a:t>
            </a:r>
            <a:endParaRPr kumimoji="0" lang="en-US" altLang="zh-CN" sz="1995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995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  <a:sym typeface="+mn-ea"/>
              </a:rPr>
              <a:t>The</a:t>
            </a:r>
            <a:r>
              <a:rPr kumimoji="0" lang="zh-CN" altLang="en-US" sz="1995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  <a:sym typeface="+mn-ea"/>
              </a:rPr>
              <a:t> </a:t>
            </a:r>
            <a:r>
              <a:rPr kumimoji="0" lang="en-US" altLang="zh-CN" sz="1995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  <a:sym typeface="+mn-ea"/>
              </a:rPr>
              <a:t>coefficient</a:t>
            </a:r>
            <a:r>
              <a:rPr kumimoji="0" lang="zh-CN" altLang="en-US" sz="1995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  <a:sym typeface="+mn-ea"/>
              </a:rPr>
              <a:t> </a:t>
            </a:r>
            <a:r>
              <a:rPr kumimoji="0" lang="en-US" altLang="zh-CN" sz="1995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  <a:sym typeface="+mn-ea"/>
              </a:rPr>
              <a:t>of</a:t>
            </a:r>
            <a:r>
              <a:rPr kumimoji="0" lang="zh-CN" altLang="en-US" sz="1995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  <a:sym typeface="+mn-ea"/>
              </a:rPr>
              <a:t> </a:t>
            </a:r>
            <a:r>
              <a:rPr kumimoji="0" lang="en-US" altLang="zh-CN" sz="1995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  <a:sym typeface="+mn-ea"/>
              </a:rPr>
              <a:t>Z:</a:t>
            </a:r>
            <a:r>
              <a:rPr kumimoji="0" lang="zh-CN" altLang="en-US" sz="1995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  <a:sym typeface="+mn-ea"/>
              </a:rPr>
              <a:t> </a:t>
            </a:r>
            <a:r>
              <a:rPr kumimoji="0" lang="en-US" altLang="zh-CN" sz="1995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  <a:sym typeface="+mn-ea"/>
              </a:rPr>
              <a:t>t</a:t>
            </a:r>
            <a:r>
              <a:rPr kumimoji="0" lang="zh-CN" altLang="en-US" sz="1995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  <a:sym typeface="+mn-ea"/>
              </a:rPr>
              <a:t> </a:t>
            </a:r>
            <a:r>
              <a:rPr kumimoji="0" lang="en-US" altLang="zh-CN" sz="1995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  <a:sym typeface="+mn-ea"/>
              </a:rPr>
              <a:t>is</a:t>
            </a:r>
            <a:r>
              <a:rPr kumimoji="0" lang="zh-CN" altLang="en-US" sz="1995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  <a:sym typeface="+mn-ea"/>
              </a:rPr>
              <a:t> </a:t>
            </a:r>
            <a:r>
              <a:rPr kumimoji="0" lang="en-US" altLang="zh-CN" sz="1995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  <a:sym typeface="+mn-ea"/>
              </a:rPr>
              <a:t>the</a:t>
            </a:r>
            <a:r>
              <a:rPr kumimoji="0" lang="zh-CN" altLang="en-US" sz="1995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  <a:sym typeface="+mn-ea"/>
              </a:rPr>
              <a:t> </a:t>
            </a:r>
            <a:r>
              <a:rPr kumimoji="0" lang="en-US" altLang="zh-CN" sz="1995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  <a:sym typeface="+mn-ea"/>
              </a:rPr>
              <a:t>total</a:t>
            </a:r>
            <a:r>
              <a:rPr kumimoji="0" lang="zh-CN" altLang="en-US" sz="1995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  <a:sym typeface="+mn-ea"/>
              </a:rPr>
              <a:t> </a:t>
            </a:r>
            <a:r>
              <a:rPr kumimoji="0" lang="en-US" altLang="zh-CN" sz="1995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  <a:sym typeface="+mn-ea"/>
              </a:rPr>
              <a:t>effect,</a:t>
            </a:r>
            <a:r>
              <a:rPr kumimoji="0" lang="zh-CN" altLang="en-US" sz="1995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  <a:sym typeface="+mn-ea"/>
              </a:rPr>
              <a:t> </a:t>
            </a:r>
            <a:r>
              <a:rPr kumimoji="0" lang="en-US" altLang="zh-CN" sz="1995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  <a:sym typeface="+mn-ea"/>
              </a:rPr>
              <a:t>theoretically:</a:t>
            </a:r>
            <a:r>
              <a:rPr kumimoji="0" lang="zh-CN" altLang="en-US" sz="1995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  <a:sym typeface="+mn-ea"/>
              </a:rPr>
              <a:t> </a:t>
            </a:r>
            <a:r>
              <a:rPr kumimoji="0" lang="en-US" altLang="zh-CN" sz="1995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  <a:sym typeface="+mn-ea"/>
              </a:rPr>
              <a:t>t = d + </a:t>
            </a:r>
            <a:r>
              <a:rPr kumimoji="0" lang="en-US" altLang="zh-CN" sz="1995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  <a:sym typeface="+mn-ea"/>
              </a:rPr>
              <a:t>ce</a:t>
            </a:r>
            <a:endParaRPr kumimoji="0" lang="en-US" altLang="zh-CN" sz="1995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C6D8E7B-4D75-2751-3AE4-6376256041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9187" y="3493925"/>
            <a:ext cx="2307590" cy="230759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194AD6E-0BE9-315B-3F9D-1624CBE3E1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9187" y="1149985"/>
            <a:ext cx="2307590" cy="230759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601160F7-AF72-1363-EB7C-8E5F3C7F7ADF}"/>
              </a:ext>
            </a:extLst>
          </p:cNvPr>
          <p:cNvSpPr txBox="1"/>
          <p:nvPr/>
        </p:nvSpPr>
        <p:spPr>
          <a:xfrm>
            <a:off x="9847462" y="2176780"/>
            <a:ext cx="32258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58819244-1B87-12CF-17ED-33DB73C246CE}"/>
              </a:ext>
            </a:extLst>
          </p:cNvPr>
          <p:cNvSpPr txBox="1"/>
          <p:nvPr/>
        </p:nvSpPr>
        <p:spPr>
          <a:xfrm>
            <a:off x="9788407" y="1634490"/>
            <a:ext cx="70739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solidFill>
                  <a:srgbClr val="FF0000"/>
                </a:solidFill>
              </a:rPr>
              <a:t>do(Z)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C7F8171-5B18-5285-E68B-D741F98CFE7F}"/>
              </a:ext>
            </a:extLst>
          </p:cNvPr>
          <p:cNvSpPr txBox="1"/>
          <p:nvPr/>
        </p:nvSpPr>
        <p:spPr>
          <a:xfrm>
            <a:off x="9158487" y="2382520"/>
            <a:ext cx="32258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B8697B8D-FC97-8D9C-2C0C-ACEB835C21A1}"/>
              </a:ext>
            </a:extLst>
          </p:cNvPr>
          <p:cNvSpPr txBox="1"/>
          <p:nvPr/>
        </p:nvSpPr>
        <p:spPr>
          <a:xfrm>
            <a:off x="8505072" y="1634490"/>
            <a:ext cx="77914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solidFill>
                  <a:srgbClr val="FF0000"/>
                </a:solidFill>
              </a:rPr>
              <a:t>do(W)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B38E35DA-8B43-BB53-9EA7-0CAA6B839964}"/>
              </a:ext>
            </a:extLst>
          </p:cNvPr>
          <p:cNvSpPr txBox="1"/>
          <p:nvPr/>
        </p:nvSpPr>
        <p:spPr>
          <a:xfrm>
            <a:off x="8961637" y="2161540"/>
            <a:ext cx="32258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82BF2E16-FAAF-6324-A74A-48D4E144242E}"/>
              </a:ext>
            </a:extLst>
          </p:cNvPr>
          <p:cNvSpPr txBox="1"/>
          <p:nvPr/>
        </p:nvSpPr>
        <p:spPr>
          <a:xfrm>
            <a:off x="9847462" y="4521990"/>
            <a:ext cx="32258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6624F412-8224-A1B7-EEA1-813D8AF4F3BE}"/>
              </a:ext>
            </a:extLst>
          </p:cNvPr>
          <p:cNvSpPr txBox="1"/>
          <p:nvPr/>
        </p:nvSpPr>
        <p:spPr>
          <a:xfrm>
            <a:off x="9788407" y="3979700"/>
            <a:ext cx="70739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solidFill>
                  <a:srgbClr val="FF0000"/>
                </a:solidFill>
              </a:rPr>
              <a:t>do(Z)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0D03CA4C-E4EC-41C9-2C4E-3EAC2F97C53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7170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11166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Problem</a:t>
            </a: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内容占位符 3">
            <a:extLst>
              <a:ext uri="{FF2B5EF4-FFF2-40B4-BE49-F238E27FC236}">
                <a16:creationId xmlns:a16="http://schemas.microsoft.com/office/drawing/2014/main" id="{0D84289C-7D98-0B5F-74CC-F6A731D4CC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5099" y="2479012"/>
            <a:ext cx="4885528" cy="2227281"/>
          </a:xfrm>
          <a:prstGeom prst="rect">
            <a:avLst/>
          </a:prstGeom>
        </p:spPr>
      </p:pic>
      <p:sp>
        <p:nvSpPr>
          <p:cNvPr id="24" name="矩形 23">
            <a:extLst>
              <a:ext uri="{FF2B5EF4-FFF2-40B4-BE49-F238E27FC236}">
                <a16:creationId xmlns:a16="http://schemas.microsoft.com/office/drawing/2014/main" id="{B302BAD0-0817-4332-A574-8120483145C8}"/>
              </a:ext>
            </a:extLst>
          </p:cNvPr>
          <p:cNvSpPr/>
          <p:nvPr/>
        </p:nvSpPr>
        <p:spPr>
          <a:xfrm>
            <a:off x="4210493" y="3742664"/>
            <a:ext cx="2398463" cy="9636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26" name="直线箭头连接符 25">
            <a:extLst>
              <a:ext uri="{FF2B5EF4-FFF2-40B4-BE49-F238E27FC236}">
                <a16:creationId xmlns:a16="http://schemas.microsoft.com/office/drawing/2014/main" id="{19B7AD98-9598-7E99-AE46-1D9BF197FFAF}"/>
              </a:ext>
            </a:extLst>
          </p:cNvPr>
          <p:cNvCxnSpPr>
            <a:cxnSpLocks/>
          </p:cNvCxnSpPr>
          <p:nvPr/>
        </p:nvCxnSpPr>
        <p:spPr>
          <a:xfrm>
            <a:off x="4253023" y="4213267"/>
            <a:ext cx="2509284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7555D92B-180A-3165-77BF-BE34306DE62B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https://</a:t>
            </a:r>
            <a:r>
              <a:rPr kumimoji="0" lang="en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arxiv.org</a:t>
            </a:r>
            <a:r>
              <a:rPr kumimoji="0" lang="en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/pdf/2102.11107.pdf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0800A34-3E79-5994-4EED-F42D6F7EC24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4329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11166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Instrumental</a:t>
            </a: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Variable</a:t>
            </a: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内容占位符 3">
            <a:extLst>
              <a:ext uri="{FF2B5EF4-FFF2-40B4-BE49-F238E27FC236}">
                <a16:creationId xmlns:a16="http://schemas.microsoft.com/office/drawing/2014/main" id="{0D84289C-7D98-0B5F-74CC-F6A731D4CC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5285" y="2315359"/>
            <a:ext cx="4885528" cy="2227281"/>
          </a:xfrm>
          <a:prstGeom prst="rect">
            <a:avLst/>
          </a:prstGeom>
        </p:spPr>
      </p:pic>
      <p:sp>
        <p:nvSpPr>
          <p:cNvPr id="24" name="矩形 23">
            <a:extLst>
              <a:ext uri="{FF2B5EF4-FFF2-40B4-BE49-F238E27FC236}">
                <a16:creationId xmlns:a16="http://schemas.microsoft.com/office/drawing/2014/main" id="{B302BAD0-0817-4332-A574-8120483145C8}"/>
              </a:ext>
            </a:extLst>
          </p:cNvPr>
          <p:cNvSpPr/>
          <p:nvPr/>
        </p:nvSpPr>
        <p:spPr>
          <a:xfrm>
            <a:off x="6230679" y="3579011"/>
            <a:ext cx="2398463" cy="9636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26" name="直线箭头连接符 25">
            <a:extLst>
              <a:ext uri="{FF2B5EF4-FFF2-40B4-BE49-F238E27FC236}">
                <a16:creationId xmlns:a16="http://schemas.microsoft.com/office/drawing/2014/main" id="{19B7AD98-9598-7E99-AE46-1D9BF197FFAF}"/>
              </a:ext>
            </a:extLst>
          </p:cNvPr>
          <p:cNvCxnSpPr>
            <a:cxnSpLocks/>
          </p:cNvCxnSpPr>
          <p:nvPr/>
        </p:nvCxnSpPr>
        <p:spPr>
          <a:xfrm>
            <a:off x="6273209" y="4049614"/>
            <a:ext cx="2509284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>
            <a:extLst>
              <a:ext uri="{FF2B5EF4-FFF2-40B4-BE49-F238E27FC236}">
                <a16:creationId xmlns:a16="http://schemas.microsoft.com/office/drawing/2014/main" id="{4034A3EE-AF11-FB53-814F-F3856A396D97}"/>
              </a:ext>
            </a:extLst>
          </p:cNvPr>
          <p:cNvSpPr/>
          <p:nvPr/>
        </p:nvSpPr>
        <p:spPr>
          <a:xfrm>
            <a:off x="2339163" y="3907351"/>
            <a:ext cx="1190846" cy="3069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Tool</a:t>
            </a:r>
            <a:endParaRPr kumimoji="1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9" name="直线箭头连接符 8">
            <a:extLst>
              <a:ext uri="{FF2B5EF4-FFF2-40B4-BE49-F238E27FC236}">
                <a16:creationId xmlns:a16="http://schemas.microsoft.com/office/drawing/2014/main" id="{6028F8E1-F84D-7445-FABE-845E4F037762}"/>
              </a:ext>
            </a:extLst>
          </p:cNvPr>
          <p:cNvCxnSpPr>
            <a:stCxn id="2" idx="3"/>
          </p:cNvCxnSpPr>
          <p:nvPr/>
        </p:nvCxnSpPr>
        <p:spPr>
          <a:xfrm flipV="1">
            <a:off x="3530009" y="4060824"/>
            <a:ext cx="1705276" cy="1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C6BD4542-A06A-FD0B-51A7-14B8649820A0}"/>
                  </a:ext>
                </a:extLst>
              </p:cNvPr>
              <p:cNvSpPr txBox="1"/>
              <p:nvPr/>
            </p:nvSpPr>
            <p:spPr>
              <a:xfrm>
                <a:off x="2024687" y="5163821"/>
                <a:ext cx="8411983" cy="6773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𝑃</m:t>
                      </m:r>
                      <m:d>
                        <m:dPr>
                          <m:ctrlP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𝐿</m:t>
                          </m:r>
                        </m:e>
                        <m:e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𝑇</m:t>
                          </m:r>
                        </m:e>
                      </m:d>
                      <m:r>
                        <a:rPr kumimoji="1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𝑃</m:t>
                          </m:r>
                          <m:d>
                            <m:dPr>
                              <m:ctrlPr>
                                <a:rPr kumimoji="1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1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𝑇</m:t>
                              </m:r>
                              <m:r>
                                <a:rPr kumimoji="1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,</m:t>
                              </m:r>
                              <m:r>
                                <a:rPr kumimoji="1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𝐿</m:t>
                              </m:r>
                            </m:e>
                          </m:d>
                        </m:num>
                        <m:den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𝑃</m:t>
                          </m:r>
                          <m:d>
                            <m:dPr>
                              <m:ctrlPr>
                                <a:rPr kumimoji="1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1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𝑇</m:t>
                              </m:r>
                            </m:e>
                          </m:d>
                        </m:den>
                      </m:f>
                      <m:r>
                        <a:rPr kumimoji="1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pHide m:val="on"/>
                              <m:ctrlPr>
                                <a:rPr kumimoji="1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kumimoji="1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𝑆</m:t>
                              </m:r>
                            </m:sub>
                            <m:sup/>
                            <m:e>
                              <m:r>
                                <a:rPr kumimoji="1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kumimoji="1" lang="en-US" altLang="zh-CN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𝑇</m:t>
                                  </m:r>
                                  <m:r>
                                    <a:rPr kumimoji="1" lang="en-US" altLang="zh-CN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, </m:t>
                                  </m:r>
                                  <m:r>
                                    <a:rPr kumimoji="1" lang="en-US" altLang="zh-CN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𝐿</m:t>
                                  </m:r>
                                  <m:r>
                                    <a:rPr kumimoji="1" lang="en-US" altLang="zh-CN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|</m:t>
                                  </m:r>
                                  <m:r>
                                    <a:rPr kumimoji="1" lang="en-US" altLang="zh-CN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𝑆</m:t>
                                  </m:r>
                                </m:e>
                              </m:d>
                              <m:r>
                                <a:rPr kumimoji="1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kumimoji="1" lang="en-US" altLang="zh-CN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𝑆</m:t>
                                  </m:r>
                                </m:e>
                              </m:d>
                            </m:e>
                          </m:nary>
                        </m:num>
                        <m:den>
                          <m:r>
                            <a:rPr kumimoji="1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𝑃</m:t>
                          </m:r>
                          <m:d>
                            <m:dPr>
                              <m:ctrlPr>
                                <a:rPr kumimoji="1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1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𝑇</m:t>
                              </m:r>
                            </m:e>
                          </m:d>
                        </m:den>
                      </m:f>
                      <m:r>
                        <a:rPr kumimoji="1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pHide m:val="on"/>
                              <m:ctrlPr>
                                <a:rPr kumimoji="1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kumimoji="1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𝑆</m:t>
                              </m:r>
                            </m:sub>
                            <m:sup/>
                            <m:e>
                              <m:r>
                                <a:rPr kumimoji="1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kumimoji="1" lang="en-US" altLang="zh-CN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𝐿</m:t>
                                  </m:r>
                                  <m:r>
                                    <a:rPr kumimoji="1" lang="en-US" altLang="zh-CN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|</m:t>
                                  </m:r>
                                  <m:r>
                                    <a:rPr kumimoji="1" lang="en-US" altLang="zh-CN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𝑆</m:t>
                                  </m:r>
                                  <m:r>
                                    <a:rPr kumimoji="1" lang="en-US" altLang="zh-CN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,</m:t>
                                  </m:r>
                                  <m:r>
                                    <a:rPr kumimoji="1" lang="en-US" altLang="zh-CN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𝑇</m:t>
                                  </m:r>
                                </m:e>
                              </m:d>
                              <m:r>
                                <a:rPr kumimoji="1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𝑃</m:t>
                              </m:r>
                              <m:r>
                                <a:rPr kumimoji="1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(</m:t>
                              </m:r>
                              <m:r>
                                <a:rPr kumimoji="1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𝑆</m:t>
                              </m:r>
                              <m:r>
                                <a:rPr kumimoji="1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|</m:t>
                              </m:r>
                              <m:r>
                                <a:rPr kumimoji="1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𝑇</m:t>
                              </m:r>
                              <m:r>
                                <a:rPr kumimoji="1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)</m:t>
                              </m:r>
                              <m:r>
                                <a:rPr kumimoji="1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kumimoji="1" lang="en-US" altLang="zh-CN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𝑇</m:t>
                                  </m:r>
                                </m:e>
                              </m:d>
                            </m:e>
                          </m:nary>
                        </m:num>
                        <m:den>
                          <m:r>
                            <a:rPr kumimoji="1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𝑃</m:t>
                          </m:r>
                          <m:d>
                            <m:dPr>
                              <m:ctrlPr>
                                <a:rPr kumimoji="1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1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𝑇</m:t>
                              </m:r>
                            </m:e>
                          </m:d>
                        </m:den>
                      </m:f>
                      <m:r>
                        <a:rPr kumimoji="1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kumimoji="1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kumimoji="1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𝑆</m:t>
                          </m:r>
                        </m:sub>
                        <m:sup/>
                        <m:e>
                          <m:r>
                            <a:rPr kumimoji="1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𝑃</m:t>
                          </m:r>
                          <m:d>
                            <m:dPr>
                              <m:ctrlPr>
                                <a:rPr kumimoji="1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1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𝐿</m:t>
                              </m:r>
                              <m:r>
                                <a:rPr kumimoji="1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|</m:t>
                              </m:r>
                              <m:r>
                                <a:rPr kumimoji="1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𝑆</m:t>
                              </m:r>
                            </m:e>
                          </m:d>
                          <m:r>
                            <a:rPr kumimoji="1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𝑃</m:t>
                          </m:r>
                          <m:r>
                            <a:rPr kumimoji="1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(</m:t>
                          </m:r>
                          <m:r>
                            <a:rPr kumimoji="1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𝑆</m:t>
                          </m:r>
                          <m:r>
                            <a:rPr kumimoji="1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|</m:t>
                          </m:r>
                          <m:r>
                            <a:rPr kumimoji="1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𝑇</m:t>
                          </m:r>
                          <m:r>
                            <a:rPr kumimoji="1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) </m:t>
                          </m:r>
                        </m:e>
                      </m:nary>
                    </m:oMath>
                  </m:oMathPara>
                </a14:m>
                <a:endParaRPr kumimoji="1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C6BD4542-A06A-FD0B-51A7-14B8649820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4687" y="5163821"/>
                <a:ext cx="8411983" cy="677365"/>
              </a:xfrm>
              <a:prstGeom prst="rect">
                <a:avLst/>
              </a:prstGeom>
              <a:blipFill>
                <a:blip r:embed="rId6"/>
                <a:stretch>
                  <a:fillRect l="-151" t="-142593" r="-603" b="-20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1E95B0EB-91CD-0AFE-9A2A-BA7C58A7B158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https://</a:t>
            </a:r>
            <a:r>
              <a:rPr kumimoji="0" lang="en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arxiv.org</a:t>
            </a:r>
            <a:r>
              <a:rPr kumimoji="0" lang="en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/pdf/2102.11107.pdf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3D8949B8-3427-63FE-FFC0-6ADC300D36C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21388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11166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Instrumental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Variable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13137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>
            <a:extLst>
              <a:ext uri="{FF2B5EF4-FFF2-40B4-BE49-F238E27FC236}">
                <a16:creationId xmlns:a16="http://schemas.microsoft.com/office/drawing/2014/main" id="{A775D885-E4B6-3B7F-CC94-95DEA4AA1B68}"/>
              </a:ext>
            </a:extLst>
          </p:cNvPr>
          <p:cNvSpPr txBox="1"/>
          <p:nvPr/>
        </p:nvSpPr>
        <p:spPr>
          <a:xfrm>
            <a:off x="574304" y="6338892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内容占位符 2">
            <a:extLst>
              <a:ext uri="{FF2B5EF4-FFF2-40B4-BE49-F238E27FC236}">
                <a16:creationId xmlns:a16="http://schemas.microsoft.com/office/drawing/2014/main" id="{05BA0191-BA95-0EB5-2284-E676F46C2D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700" y="1594957"/>
            <a:ext cx="7343775" cy="4592955"/>
          </a:xfrm>
        </p:spPr>
        <p:txBody>
          <a:bodyPr/>
          <a:lstStyle/>
          <a:p>
            <a:pPr lvl="0" fontAlgn="auto">
              <a:lnSpc>
                <a:spcPct val="120000"/>
              </a:lnSpc>
            </a:pPr>
            <a:r>
              <a:rPr lang="en-US" altLang="zh-CN" sz="1995" dirty="0"/>
              <a:t>For</a:t>
            </a:r>
            <a:r>
              <a:rPr lang="zh-CN" altLang="en-US" sz="1995" dirty="0"/>
              <a:t> </a:t>
            </a:r>
            <a:r>
              <a:rPr lang="en-US" altLang="zh-CN" sz="1995" dirty="0"/>
              <a:t>linear</a:t>
            </a:r>
            <a:r>
              <a:rPr lang="zh-CN" altLang="en-US" sz="1995" dirty="0"/>
              <a:t> </a:t>
            </a:r>
            <a:r>
              <a:rPr lang="en-US" altLang="zh-CN" sz="1995" dirty="0"/>
              <a:t>model</a:t>
            </a:r>
            <a:r>
              <a:rPr lang="zh-CN" altLang="en-US" sz="1995" dirty="0"/>
              <a:t>，</a:t>
            </a:r>
            <a:r>
              <a:rPr lang="en-US" altLang="zh-CN" sz="1995" dirty="0"/>
              <a:t>the</a:t>
            </a:r>
            <a:r>
              <a:rPr lang="zh-CN" altLang="en-US" sz="1995" dirty="0"/>
              <a:t> </a:t>
            </a:r>
            <a:r>
              <a:rPr lang="en-US" altLang="zh-CN" sz="1995" dirty="0"/>
              <a:t>causal</a:t>
            </a:r>
            <a:r>
              <a:rPr lang="zh-CN" altLang="en-US" sz="1995" dirty="0"/>
              <a:t> </a:t>
            </a:r>
            <a:r>
              <a:rPr lang="en-US" altLang="zh-CN" sz="1995" dirty="0"/>
              <a:t>effect</a:t>
            </a:r>
            <a:r>
              <a:rPr lang="zh-CN" altLang="en-US" sz="1995" dirty="0"/>
              <a:t> </a:t>
            </a:r>
            <a:r>
              <a:rPr lang="en-US" altLang="zh-CN" sz="1995" dirty="0"/>
              <a:t>X</a:t>
            </a:r>
            <a:r>
              <a:rPr lang="en-US" altLang="zh-CN" sz="1995" dirty="0">
                <a:sym typeface="Wingdings" pitchFamily="2" charset="2"/>
              </a:rPr>
              <a:t></a:t>
            </a:r>
            <a:r>
              <a:rPr lang="en-US" altLang="zh-CN" sz="1995" dirty="0"/>
              <a:t>Y</a:t>
            </a:r>
            <a:r>
              <a:rPr lang="zh-CN" altLang="en-US" sz="1995" dirty="0"/>
              <a:t> </a:t>
            </a:r>
            <a:r>
              <a:rPr lang="en-US" altLang="zh-CN" sz="1995" dirty="0"/>
              <a:t>can</a:t>
            </a:r>
            <a:r>
              <a:rPr lang="zh-CN" altLang="en-US" sz="1995" dirty="0"/>
              <a:t> </a:t>
            </a:r>
            <a:r>
              <a:rPr lang="en-US" altLang="zh-CN" sz="1995" dirty="0"/>
              <a:t>be</a:t>
            </a:r>
            <a:r>
              <a:rPr lang="zh-CN" altLang="en-US" sz="1995" dirty="0"/>
              <a:t> </a:t>
            </a:r>
            <a:r>
              <a:rPr lang="en-US" altLang="zh-CN" sz="1995" dirty="0"/>
              <a:t>obtained</a:t>
            </a:r>
            <a:r>
              <a:rPr lang="zh-CN" altLang="en-US" sz="1995" dirty="0"/>
              <a:t>：</a:t>
            </a:r>
          </a:p>
          <a:p>
            <a:pPr lvl="1" fontAlgn="auto">
              <a:lnSpc>
                <a:spcPct val="120000"/>
              </a:lnSpc>
            </a:pPr>
            <a:r>
              <a:rPr lang="en-US" altLang="zh-CN" sz="1710" dirty="0"/>
              <a:t>Regression</a:t>
            </a:r>
            <a:r>
              <a:rPr lang="zh-CN" altLang="en-US" sz="1710" dirty="0"/>
              <a:t>：</a:t>
            </a:r>
            <a:r>
              <a:rPr lang="en-US" altLang="zh-CN" sz="1710" dirty="0"/>
              <a:t>X ~ </a:t>
            </a:r>
            <a:r>
              <a:rPr lang="en-US" altLang="zh-CN" sz="1710" dirty="0">
                <a:solidFill>
                  <a:srgbClr val="FF0000"/>
                </a:solidFill>
              </a:rPr>
              <a:t>a</a:t>
            </a:r>
            <a:r>
              <a:rPr lang="zh-CN" altLang="en-US" sz="1710" dirty="0"/>
              <a:t> </a:t>
            </a:r>
            <a:r>
              <a:rPr lang="en-US" altLang="zh-CN" sz="1710" dirty="0"/>
              <a:t>I + const</a:t>
            </a:r>
          </a:p>
          <a:p>
            <a:pPr lvl="1" fontAlgn="auto">
              <a:lnSpc>
                <a:spcPct val="120000"/>
              </a:lnSpc>
            </a:pPr>
            <a:r>
              <a:rPr lang="en-US" altLang="zh-CN" sz="1710" dirty="0"/>
              <a:t>Regression</a:t>
            </a:r>
            <a:r>
              <a:rPr lang="zh-CN" altLang="en-US" sz="1710" dirty="0"/>
              <a:t>：</a:t>
            </a:r>
            <a:r>
              <a:rPr lang="en-US" altLang="zh-CN" sz="1710" dirty="0"/>
              <a:t>Y ~ </a:t>
            </a:r>
            <a:r>
              <a:rPr lang="en-US" altLang="zh-CN" sz="1710" dirty="0">
                <a:solidFill>
                  <a:srgbClr val="FF0000"/>
                </a:solidFill>
              </a:rPr>
              <a:t>c</a:t>
            </a:r>
            <a:r>
              <a:rPr lang="zh-CN" altLang="en-US" sz="1710" dirty="0"/>
              <a:t> </a:t>
            </a:r>
            <a:r>
              <a:rPr lang="en-US" altLang="zh-CN" sz="1710" dirty="0"/>
              <a:t>I + const</a:t>
            </a:r>
          </a:p>
          <a:p>
            <a:pPr lvl="1" fontAlgn="auto">
              <a:lnSpc>
                <a:spcPct val="120000"/>
              </a:lnSpc>
            </a:pPr>
            <a:r>
              <a:rPr lang="en-US" altLang="zh-CN" sz="1710" dirty="0"/>
              <a:t>The</a:t>
            </a:r>
            <a:r>
              <a:rPr lang="zh-CN" altLang="en-US" sz="1710" dirty="0"/>
              <a:t> </a:t>
            </a:r>
            <a:r>
              <a:rPr lang="en-US" altLang="zh-CN" sz="1710" dirty="0"/>
              <a:t>causal</a:t>
            </a:r>
            <a:r>
              <a:rPr lang="zh-CN" altLang="en-US" sz="1710" dirty="0"/>
              <a:t> </a:t>
            </a:r>
            <a:r>
              <a:rPr lang="en-US" altLang="zh-CN" sz="1710" dirty="0"/>
              <a:t>effect</a:t>
            </a:r>
            <a:r>
              <a:rPr lang="zh-CN" altLang="en-US" sz="1710" dirty="0"/>
              <a:t> </a:t>
            </a:r>
            <a:r>
              <a:rPr lang="en-US" altLang="zh-CN" sz="1710" dirty="0"/>
              <a:t>X</a:t>
            </a:r>
            <a:r>
              <a:rPr lang="en-US" altLang="zh-CN" sz="1710" dirty="0">
                <a:sym typeface="Wingdings" pitchFamily="2" charset="2"/>
              </a:rPr>
              <a:t></a:t>
            </a:r>
            <a:r>
              <a:rPr lang="en-US" altLang="zh-CN" sz="1710" dirty="0"/>
              <a:t>Y:</a:t>
            </a:r>
            <a:r>
              <a:rPr lang="zh-CN" altLang="en-US" sz="1710" dirty="0"/>
              <a:t> </a:t>
            </a:r>
            <a:r>
              <a:rPr lang="en-US" altLang="zh-CN" sz="1710" dirty="0">
                <a:solidFill>
                  <a:srgbClr val="FF0000"/>
                </a:solidFill>
              </a:rPr>
              <a:t>b = c/a</a:t>
            </a:r>
            <a:endParaRPr lang="zh-CN" altLang="en-US" sz="1710" dirty="0">
              <a:solidFill>
                <a:srgbClr val="FF0000"/>
              </a:solidFill>
            </a:endParaRP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110A5275-F63B-119B-3B67-6AFAA75853FF}"/>
              </a:ext>
            </a:extLst>
          </p:cNvPr>
          <p:cNvGrpSpPr/>
          <p:nvPr/>
        </p:nvGrpSpPr>
        <p:grpSpPr>
          <a:xfrm>
            <a:off x="7248481" y="3053124"/>
            <a:ext cx="3869365" cy="2030125"/>
            <a:chOff x="12678" y="3735"/>
            <a:chExt cx="4902" cy="2074"/>
          </a:xfrm>
        </p:grpSpPr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19C4564A-6FEE-0E34-B951-8050B6A5D7CF}"/>
                </a:ext>
              </a:extLst>
            </p:cNvPr>
            <p:cNvSpPr/>
            <p:nvPr/>
          </p:nvSpPr>
          <p:spPr>
            <a:xfrm>
              <a:off x="15963" y="3735"/>
              <a:ext cx="354" cy="355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B2B2B2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>
                  <a:solidFill>
                    <a:srgbClr val="B2B2B2"/>
                  </a:solidFill>
                </a:rPr>
                <a:t>Z</a:t>
              </a:r>
            </a:p>
          </p:txBody>
        </p:sp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E7CA1C5D-A396-997C-D27F-BA1941D3BD2B}"/>
                </a:ext>
              </a:extLst>
            </p:cNvPr>
            <p:cNvSpPr/>
            <p:nvPr/>
          </p:nvSpPr>
          <p:spPr>
            <a:xfrm>
              <a:off x="14693" y="5101"/>
              <a:ext cx="354" cy="35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>
                  <a:solidFill>
                    <a:schemeClr val="tx1"/>
                  </a:solidFill>
                </a:rPr>
                <a:t>X</a:t>
              </a:r>
            </a:p>
          </p:txBody>
        </p: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5D4AD065-A8F3-20F3-2358-991DE39F9961}"/>
                </a:ext>
              </a:extLst>
            </p:cNvPr>
            <p:cNvSpPr/>
            <p:nvPr/>
          </p:nvSpPr>
          <p:spPr>
            <a:xfrm>
              <a:off x="17226" y="5101"/>
              <a:ext cx="354" cy="35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>
                  <a:solidFill>
                    <a:schemeClr val="tx1"/>
                  </a:solidFill>
                </a:rPr>
                <a:t>Y</a:t>
              </a:r>
            </a:p>
          </p:txBody>
        </p:sp>
        <p:cxnSp>
          <p:nvCxnSpPr>
            <p:cNvPr id="23" name="直接箭头连接符 16">
              <a:extLst>
                <a:ext uri="{FF2B5EF4-FFF2-40B4-BE49-F238E27FC236}">
                  <a16:creationId xmlns:a16="http://schemas.microsoft.com/office/drawing/2014/main" id="{00E64E42-EDEF-F199-FCF2-61929FA6F1C1}"/>
                </a:ext>
              </a:extLst>
            </p:cNvPr>
            <p:cNvCxnSpPr>
              <a:stCxn id="20" idx="6"/>
              <a:endCxn id="21" idx="2"/>
            </p:cNvCxnSpPr>
            <p:nvPr/>
          </p:nvCxnSpPr>
          <p:spPr>
            <a:xfrm>
              <a:off x="15047" y="5279"/>
              <a:ext cx="2179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箭头连接符 17">
              <a:extLst>
                <a:ext uri="{FF2B5EF4-FFF2-40B4-BE49-F238E27FC236}">
                  <a16:creationId xmlns:a16="http://schemas.microsoft.com/office/drawing/2014/main" id="{B7ADF5A6-B6F5-A273-C0D9-3A040D2FA4CD}"/>
                </a:ext>
              </a:extLst>
            </p:cNvPr>
            <p:cNvCxnSpPr>
              <a:stCxn id="19" idx="3"/>
              <a:endCxn id="20" idx="7"/>
            </p:cNvCxnSpPr>
            <p:nvPr/>
          </p:nvCxnSpPr>
          <p:spPr>
            <a:xfrm flipH="1">
              <a:off x="14995" y="4038"/>
              <a:ext cx="1020" cy="1115"/>
            </a:xfrm>
            <a:prstGeom prst="straightConnector1">
              <a:avLst/>
            </a:prstGeom>
            <a:ln w="12700">
              <a:solidFill>
                <a:srgbClr val="B2B2B2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箭头连接符 4">
              <a:extLst>
                <a:ext uri="{FF2B5EF4-FFF2-40B4-BE49-F238E27FC236}">
                  <a16:creationId xmlns:a16="http://schemas.microsoft.com/office/drawing/2014/main" id="{CFBA0D0F-C782-E544-4254-AD6E0D83118B}"/>
                </a:ext>
              </a:extLst>
            </p:cNvPr>
            <p:cNvCxnSpPr>
              <a:stCxn id="19" idx="5"/>
              <a:endCxn id="21" idx="1"/>
            </p:cNvCxnSpPr>
            <p:nvPr/>
          </p:nvCxnSpPr>
          <p:spPr>
            <a:xfrm>
              <a:off x="16265" y="4038"/>
              <a:ext cx="1013" cy="1115"/>
            </a:xfrm>
            <a:prstGeom prst="straightConnector1">
              <a:avLst/>
            </a:prstGeom>
            <a:ln w="12700">
              <a:solidFill>
                <a:srgbClr val="B2B2B2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B5EC1587-1B49-7B09-29F6-E3C48EFD1BB4}"/>
                </a:ext>
              </a:extLst>
            </p:cNvPr>
            <p:cNvSpPr/>
            <p:nvPr/>
          </p:nvSpPr>
          <p:spPr>
            <a:xfrm>
              <a:off x="12678" y="5101"/>
              <a:ext cx="354" cy="35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>
                  <a:solidFill>
                    <a:schemeClr val="tx1"/>
                  </a:solidFill>
                </a:rPr>
                <a:t>I</a:t>
              </a:r>
            </a:p>
          </p:txBody>
        </p:sp>
        <p:cxnSp>
          <p:nvCxnSpPr>
            <p:cNvPr id="27" name="直接箭头连接符 6">
              <a:extLst>
                <a:ext uri="{FF2B5EF4-FFF2-40B4-BE49-F238E27FC236}">
                  <a16:creationId xmlns:a16="http://schemas.microsoft.com/office/drawing/2014/main" id="{07E58290-488E-AAFC-DEBF-DFB05890BF9C}"/>
                </a:ext>
              </a:extLst>
            </p:cNvPr>
            <p:cNvCxnSpPr>
              <a:stCxn id="26" idx="6"/>
              <a:endCxn id="20" idx="2"/>
            </p:cNvCxnSpPr>
            <p:nvPr/>
          </p:nvCxnSpPr>
          <p:spPr>
            <a:xfrm>
              <a:off x="13032" y="5279"/>
              <a:ext cx="1661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44459370-C82C-C79C-5E91-6835311B73F5}"/>
                </a:ext>
              </a:extLst>
            </p:cNvPr>
            <p:cNvSpPr txBox="1"/>
            <p:nvPr/>
          </p:nvSpPr>
          <p:spPr>
            <a:xfrm>
              <a:off x="13632" y="5279"/>
              <a:ext cx="460" cy="5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/>
                <a:t>a</a:t>
              </a:r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91CDFF5F-42FB-74F5-993B-AAFC811678B7}"/>
                </a:ext>
              </a:extLst>
            </p:cNvPr>
            <p:cNvSpPr txBox="1"/>
            <p:nvPr/>
          </p:nvSpPr>
          <p:spPr>
            <a:xfrm>
              <a:off x="15938" y="5263"/>
              <a:ext cx="478" cy="5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/>
                <a:t>b</a:t>
              </a:r>
            </a:p>
          </p:txBody>
        </p: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3611E6DA-A687-0AE0-1748-EFCFC6CE0DA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89285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1025912" y="436469"/>
            <a:ext cx="65670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  <a:sym typeface="+mn-ea"/>
              </a:rPr>
              <a:t>Counterfactual</a:t>
            </a: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  <a:sym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78925" y="5979160"/>
            <a:ext cx="76200" cy="114300"/>
          </a:xfrm>
          <a:prstGeom prst="rect">
            <a:avLst/>
          </a:prstGeom>
        </p:spPr>
      </p:pic>
      <p:grpSp>
        <p:nvGrpSpPr>
          <p:cNvPr id="23" name="组合 22"/>
          <p:cNvGrpSpPr/>
          <p:nvPr/>
        </p:nvGrpSpPr>
        <p:grpSpPr>
          <a:xfrm>
            <a:off x="6881792" y="1250576"/>
            <a:ext cx="4151626" cy="3665856"/>
            <a:chOff x="13683" y="2933"/>
            <a:chExt cx="2887" cy="2644"/>
          </a:xfrm>
        </p:grpSpPr>
        <p:sp>
          <p:nvSpPr>
            <p:cNvPr id="2" name="椭圆 1"/>
            <p:cNvSpPr/>
            <p:nvPr/>
          </p:nvSpPr>
          <p:spPr>
            <a:xfrm>
              <a:off x="14953" y="3856"/>
              <a:ext cx="354" cy="35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H</a:t>
              </a:r>
            </a:p>
          </p:txBody>
        </p:sp>
        <p:sp>
          <p:nvSpPr>
            <p:cNvPr id="4" name="椭圆 3"/>
            <p:cNvSpPr/>
            <p:nvPr/>
          </p:nvSpPr>
          <p:spPr>
            <a:xfrm>
              <a:off x="13683" y="5222"/>
              <a:ext cx="354" cy="35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X</a:t>
              </a:r>
            </a:p>
          </p:txBody>
        </p:sp>
        <p:sp>
          <p:nvSpPr>
            <p:cNvPr id="9" name="椭圆 8"/>
            <p:cNvSpPr/>
            <p:nvPr/>
          </p:nvSpPr>
          <p:spPr>
            <a:xfrm>
              <a:off x="16216" y="5222"/>
              <a:ext cx="354" cy="35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Y</a:t>
              </a:r>
            </a:p>
          </p:txBody>
        </p:sp>
        <p:cxnSp>
          <p:nvCxnSpPr>
            <p:cNvPr id="11" name="直接箭头连接符 10"/>
            <p:cNvCxnSpPr>
              <a:stCxn id="4" idx="6"/>
              <a:endCxn id="9" idx="2"/>
            </p:cNvCxnSpPr>
            <p:nvPr/>
          </p:nvCxnSpPr>
          <p:spPr>
            <a:xfrm>
              <a:off x="14037" y="5400"/>
              <a:ext cx="2179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" name="直接箭头连接符 2"/>
            <p:cNvCxnSpPr>
              <a:stCxn id="4" idx="7"/>
              <a:endCxn id="2" idx="3"/>
            </p:cNvCxnSpPr>
            <p:nvPr/>
          </p:nvCxnSpPr>
          <p:spPr>
            <a:xfrm flipV="1">
              <a:off x="13985" y="4159"/>
              <a:ext cx="1020" cy="111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箭头连接符 12"/>
            <p:cNvCxnSpPr>
              <a:stCxn id="2" idx="5"/>
              <a:endCxn id="9" idx="1"/>
            </p:cNvCxnSpPr>
            <p:nvPr/>
          </p:nvCxnSpPr>
          <p:spPr>
            <a:xfrm>
              <a:off x="15255" y="4159"/>
              <a:ext cx="1013" cy="111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椭圆 5"/>
            <p:cNvSpPr/>
            <p:nvPr/>
          </p:nvSpPr>
          <p:spPr>
            <a:xfrm>
              <a:off x="14953" y="2933"/>
              <a:ext cx="354" cy="35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U</a:t>
              </a:r>
              <a:r>
                <a:rPr kumimoji="0" lang="en-US" altLang="zh-CN" sz="1400" b="0" i="0" u="none" strike="noStrike" kern="1200" cap="none" spc="0" normalizeH="0" baseline="-2500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H</a:t>
              </a:r>
            </a:p>
          </p:txBody>
        </p:sp>
        <p:sp>
          <p:nvSpPr>
            <p:cNvPr id="10" name="椭圆 9"/>
            <p:cNvSpPr/>
            <p:nvPr/>
          </p:nvSpPr>
          <p:spPr>
            <a:xfrm>
              <a:off x="13683" y="4299"/>
              <a:ext cx="354" cy="35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U</a:t>
              </a:r>
              <a:r>
                <a:rPr kumimoji="0" lang="en-US" altLang="zh-CN" sz="1400" b="0" i="0" u="none" strike="noStrike" kern="1200" cap="none" spc="0" normalizeH="0" baseline="-2500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X</a:t>
              </a:r>
            </a:p>
          </p:txBody>
        </p:sp>
        <p:sp>
          <p:nvSpPr>
            <p:cNvPr id="14" name="椭圆 13"/>
            <p:cNvSpPr/>
            <p:nvPr/>
          </p:nvSpPr>
          <p:spPr>
            <a:xfrm>
              <a:off x="16216" y="4299"/>
              <a:ext cx="354" cy="35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U</a:t>
              </a:r>
              <a:r>
                <a:rPr kumimoji="0" lang="en-US" altLang="zh-CN" sz="1400" b="0" i="0" u="none" strike="noStrike" kern="1200" cap="none" spc="0" normalizeH="0" baseline="-2500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Y</a:t>
              </a:r>
            </a:p>
          </p:txBody>
        </p:sp>
        <p:cxnSp>
          <p:nvCxnSpPr>
            <p:cNvPr id="15" name="直接箭头连接符 14"/>
            <p:cNvCxnSpPr>
              <a:stCxn id="10" idx="4"/>
              <a:endCxn id="4" idx="0"/>
            </p:cNvCxnSpPr>
            <p:nvPr/>
          </p:nvCxnSpPr>
          <p:spPr>
            <a:xfrm>
              <a:off x="13860" y="4654"/>
              <a:ext cx="0" cy="56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箭头连接符 15"/>
            <p:cNvCxnSpPr>
              <a:stCxn id="6" idx="4"/>
              <a:endCxn id="2" idx="0"/>
            </p:cNvCxnSpPr>
            <p:nvPr/>
          </p:nvCxnSpPr>
          <p:spPr>
            <a:xfrm>
              <a:off x="15130" y="3288"/>
              <a:ext cx="0" cy="56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箭头连接符 16"/>
            <p:cNvCxnSpPr>
              <a:stCxn id="14" idx="4"/>
              <a:endCxn id="9" idx="0"/>
            </p:cNvCxnSpPr>
            <p:nvPr/>
          </p:nvCxnSpPr>
          <p:spPr>
            <a:xfrm>
              <a:off x="16393" y="4654"/>
              <a:ext cx="0" cy="56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文本框 18"/>
            <p:cNvSpPr txBox="1"/>
            <p:nvPr/>
          </p:nvSpPr>
          <p:spPr>
            <a:xfrm rot="18780000">
              <a:off x="14185" y="4408"/>
              <a:ext cx="425" cy="2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a=0.5</a:t>
              </a:r>
            </a:p>
          </p:txBody>
        </p:sp>
        <p:sp>
          <p:nvSpPr>
            <p:cNvPr id="20" name="文本框 19"/>
            <p:cNvSpPr txBox="1"/>
            <p:nvPr/>
          </p:nvSpPr>
          <p:spPr>
            <a:xfrm rot="2820000">
              <a:off x="15630" y="4405"/>
              <a:ext cx="416" cy="2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c=0.4</a:t>
              </a: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14909" y="5027"/>
              <a:ext cx="415" cy="2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b=0.7</a:t>
              </a:r>
            </a:p>
          </p:txBody>
        </p:sp>
      </p:grpSp>
      <p:sp>
        <p:nvSpPr>
          <p:cNvPr id="18" name="内容占位符 17"/>
          <p:cNvSpPr>
            <a:spLocks noGrp="1"/>
          </p:cNvSpPr>
          <p:nvPr>
            <p:ph idx="1"/>
          </p:nvPr>
        </p:nvSpPr>
        <p:spPr>
          <a:xfrm>
            <a:off x="814070" y="1754505"/>
            <a:ext cx="10876280" cy="4351655"/>
          </a:xfrm>
        </p:spPr>
        <p:txBody>
          <a:bodyPr>
            <a:normAutofit fontScale="90000" lnSpcReduction="20000"/>
          </a:bodyPr>
          <a:lstStyle/>
          <a:p>
            <a:pPr lvl="0" fontAlgn="auto">
              <a:lnSpc>
                <a:spcPct val="120000"/>
              </a:lnSpc>
            </a:pPr>
            <a:r>
              <a:rPr lang="zh-CN" altLang="en-US" sz="2220">
                <a:solidFill>
                  <a:schemeClr val="tx1"/>
                </a:solidFill>
                <a:sym typeface="+mn-ea"/>
              </a:rPr>
              <a:t>根据数据和</a:t>
            </a:r>
            <a:r>
              <a:rPr lang="en-US" altLang="zh-CN" sz="2220">
                <a:solidFill>
                  <a:schemeClr val="tx1"/>
                </a:solidFill>
                <a:sym typeface="+mn-ea"/>
              </a:rPr>
              <a:t>SCM</a:t>
            </a:r>
            <a:r>
              <a:rPr lang="zh-CN" altLang="en-US" sz="2220">
                <a:solidFill>
                  <a:schemeClr val="tx1"/>
                </a:solidFill>
                <a:sym typeface="+mn-ea"/>
              </a:rPr>
              <a:t>回答反事实问题</a:t>
            </a:r>
          </a:p>
          <a:p>
            <a:pPr lvl="0" fontAlgn="auto">
              <a:lnSpc>
                <a:spcPct val="120000"/>
              </a:lnSpc>
            </a:pPr>
            <a:endParaRPr lang="zh-CN" altLang="en-US" sz="2220">
              <a:solidFill>
                <a:srgbClr val="FF0000"/>
              </a:solidFill>
              <a:sym typeface="+mn-ea"/>
            </a:endParaRPr>
          </a:p>
          <a:p>
            <a:pPr lvl="0" fontAlgn="auto">
              <a:lnSpc>
                <a:spcPct val="120000"/>
              </a:lnSpc>
            </a:pPr>
            <a:r>
              <a:rPr lang="zh-CN" altLang="en-US" sz="2220">
                <a:solidFill>
                  <a:srgbClr val="FF0000"/>
                </a:solidFill>
                <a:sym typeface="+mn-ea"/>
              </a:rPr>
              <a:t>例子</a:t>
            </a:r>
            <a:r>
              <a:rPr lang="zh-CN" altLang="en-US" sz="2220">
                <a:sym typeface="+mn-ea"/>
              </a:rPr>
              <a:t>：学习成绩的影响因素</a:t>
            </a:r>
          </a:p>
          <a:p>
            <a:pPr lvl="1" fontAlgn="auto">
              <a:lnSpc>
                <a:spcPct val="120000"/>
              </a:lnSpc>
            </a:pPr>
            <a:r>
              <a:rPr lang="en-US" altLang="zh-CN" sz="2220">
                <a:sym typeface="+mn-ea"/>
              </a:rPr>
              <a:t>X</a:t>
            </a:r>
            <a:r>
              <a:rPr lang="zh-CN" altLang="en-US" sz="2220">
                <a:sym typeface="+mn-ea"/>
              </a:rPr>
              <a:t>：上补习班时间</a:t>
            </a:r>
          </a:p>
          <a:p>
            <a:pPr lvl="1" fontAlgn="auto">
              <a:lnSpc>
                <a:spcPct val="120000"/>
              </a:lnSpc>
            </a:pPr>
            <a:r>
              <a:rPr lang="en-US" altLang="zh-CN" sz="2220">
                <a:sym typeface="+mn-ea"/>
              </a:rPr>
              <a:t>H</a:t>
            </a:r>
            <a:r>
              <a:rPr lang="zh-CN" altLang="en-US" sz="2220">
                <a:sym typeface="+mn-ea"/>
              </a:rPr>
              <a:t>：家庭作业量</a:t>
            </a:r>
          </a:p>
          <a:p>
            <a:pPr lvl="1" fontAlgn="auto">
              <a:lnSpc>
                <a:spcPct val="120000"/>
              </a:lnSpc>
            </a:pPr>
            <a:r>
              <a:rPr lang="en-US" altLang="zh-CN" sz="2220">
                <a:sym typeface="+mn-ea"/>
              </a:rPr>
              <a:t>Y</a:t>
            </a:r>
            <a:r>
              <a:rPr lang="zh-CN" altLang="en-US" sz="2220">
                <a:sym typeface="+mn-ea"/>
              </a:rPr>
              <a:t>：考试成绩</a:t>
            </a:r>
          </a:p>
          <a:p>
            <a:pPr lvl="1" fontAlgn="auto">
              <a:lnSpc>
                <a:spcPct val="120000"/>
              </a:lnSpc>
            </a:pPr>
            <a:endParaRPr lang="zh-CN" altLang="en-US" sz="1995">
              <a:sym typeface="+mn-ea"/>
            </a:endParaRPr>
          </a:p>
          <a:p>
            <a:pPr lvl="0" fontAlgn="auto">
              <a:lnSpc>
                <a:spcPct val="120000"/>
              </a:lnSpc>
            </a:pPr>
            <a:r>
              <a:rPr lang="zh-CN" altLang="en-US" sz="2215">
                <a:sym typeface="+mn-ea"/>
              </a:rPr>
              <a:t>结构因果方程</a:t>
            </a:r>
            <a:r>
              <a:rPr lang="en-US" altLang="zh-CN" sz="2215">
                <a:sym typeface="+mn-ea"/>
              </a:rPr>
              <a:t>(Structural Causal Model)</a:t>
            </a:r>
          </a:p>
          <a:p>
            <a:pPr lvl="2" fontAlgn="auto">
              <a:lnSpc>
                <a:spcPct val="120000"/>
              </a:lnSpc>
            </a:pPr>
            <a:r>
              <a:rPr lang="en-US" altLang="zh-CN" sz="1545">
                <a:sym typeface="+mn-ea"/>
              </a:rPr>
              <a:t>X = U</a:t>
            </a:r>
            <a:r>
              <a:rPr lang="en-US" altLang="zh-CN" sz="1545" baseline="-25000">
                <a:uFillTx/>
                <a:sym typeface="+mn-ea"/>
              </a:rPr>
              <a:t>X</a:t>
            </a:r>
            <a:endParaRPr lang="en-US" altLang="zh-CN" sz="1545">
              <a:sym typeface="+mn-ea"/>
            </a:endParaRPr>
          </a:p>
          <a:p>
            <a:pPr lvl="2" fontAlgn="auto">
              <a:lnSpc>
                <a:spcPct val="120000"/>
              </a:lnSpc>
            </a:pPr>
            <a:r>
              <a:rPr lang="en-US" altLang="zh-CN" sz="1545">
                <a:sym typeface="+mn-ea"/>
              </a:rPr>
              <a:t>H = </a:t>
            </a:r>
            <a:r>
              <a:rPr lang="en-US" sz="1545">
                <a:sym typeface="+mn-ea"/>
              </a:rPr>
              <a:t>aX + U</a:t>
            </a:r>
            <a:r>
              <a:rPr lang="en-US" sz="1500" baseline="-25000">
                <a:solidFill>
                  <a:schemeClr val="tx1">
                    <a:lumMod val="75000"/>
                    <a:lumOff val="25000"/>
                  </a:schemeClr>
                </a:solidFill>
                <a:uFillTx/>
                <a:sym typeface="+mn-ea"/>
              </a:rPr>
              <a:t>H</a:t>
            </a:r>
            <a:endParaRPr lang="en-US" sz="1545">
              <a:sym typeface="+mn-ea"/>
            </a:endParaRPr>
          </a:p>
          <a:p>
            <a:pPr lvl="2" fontAlgn="auto">
              <a:lnSpc>
                <a:spcPct val="120000"/>
              </a:lnSpc>
            </a:pPr>
            <a:r>
              <a:rPr lang="en-US" sz="1545">
                <a:sym typeface="+mn-ea"/>
              </a:rPr>
              <a:t>Y = bX + cH + U</a:t>
            </a:r>
            <a:r>
              <a:rPr lang="en-US" sz="1500" baseline="-25000">
                <a:solidFill>
                  <a:schemeClr val="tx1">
                    <a:lumMod val="75000"/>
                    <a:lumOff val="25000"/>
                  </a:schemeClr>
                </a:solidFill>
                <a:uFillTx/>
                <a:sym typeface="+mn-ea"/>
              </a:rPr>
              <a:t>Y</a:t>
            </a:r>
          </a:p>
          <a:p>
            <a:pPr lvl="1" fontAlgn="auto">
              <a:lnSpc>
                <a:spcPct val="120000"/>
              </a:lnSpc>
            </a:pPr>
            <a:endParaRPr lang="en-US" altLang="zh-CN" sz="1500" baseline="-25000">
              <a:solidFill>
                <a:schemeClr val="tx1">
                  <a:lumMod val="75000"/>
                  <a:lumOff val="25000"/>
                </a:schemeClr>
              </a:solidFill>
              <a:uFillTx/>
              <a:sym typeface="+mn-ea"/>
            </a:endParaRPr>
          </a:p>
        </p:txBody>
      </p:sp>
      <p:cxnSp>
        <p:nvCxnSpPr>
          <p:cNvPr id="5" name="直接箭头连接符 9">
            <a:extLst>
              <a:ext uri="{FF2B5EF4-FFF2-40B4-BE49-F238E27FC236}">
                <a16:creationId xmlns:a16="http://schemas.microsoft.com/office/drawing/2014/main" id="{59949AD2-5ACE-32A3-A1EA-DB986E0B15AF}"/>
              </a:ext>
            </a:extLst>
          </p:cNvPr>
          <p:cNvCxnSpPr/>
          <p:nvPr/>
        </p:nvCxnSpPr>
        <p:spPr>
          <a:xfrm>
            <a:off x="-278781" y="6113137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BF9D4802-E371-FB7C-058D-98B9E069C7E7}"/>
              </a:ext>
            </a:extLst>
          </p:cNvPr>
          <p:cNvSpPr txBox="1"/>
          <p:nvPr/>
        </p:nvSpPr>
        <p:spPr>
          <a:xfrm>
            <a:off x="574304" y="6338892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1025912" y="436469"/>
            <a:ext cx="65670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  <a:sym typeface="+mn-ea"/>
              </a:rPr>
              <a:t>Counterfactual</a:t>
            </a:r>
            <a:r>
              <a:rPr lang="en-US" altLang="zh-CN" sz="3600" dirty="0">
                <a:solidFill>
                  <a:srgbClr val="C00000"/>
                </a:solidFill>
                <a:latin typeface="Calibri"/>
                <a:ea typeface="宋体" panose="02010600030101010101" pitchFamily="2" charset="-122"/>
                <a:sym typeface="+mn-ea"/>
              </a:rPr>
              <a:t>:</a:t>
            </a:r>
            <a:r>
              <a:rPr lang="zh-CN" altLang="en-US" sz="3600" dirty="0">
                <a:solidFill>
                  <a:srgbClr val="C00000"/>
                </a:solidFill>
                <a:latin typeface="Calibri"/>
                <a:ea typeface="宋体" panose="02010600030101010101" pitchFamily="2" charset="-122"/>
                <a:sym typeface="+mn-ea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Calibri"/>
                <a:ea typeface="宋体" panose="02010600030101010101" pitchFamily="2" charset="-122"/>
                <a:sym typeface="+mn-ea"/>
              </a:rPr>
              <a:t>step</a:t>
            </a:r>
            <a:r>
              <a:rPr lang="zh-CN" altLang="en-US" sz="3600" dirty="0">
                <a:solidFill>
                  <a:srgbClr val="C00000"/>
                </a:solidFill>
                <a:latin typeface="Calibri"/>
                <a:ea typeface="宋体" panose="02010600030101010101" pitchFamily="2" charset="-122"/>
                <a:sym typeface="+mn-ea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Calibri"/>
                <a:ea typeface="宋体" panose="02010600030101010101" pitchFamily="2" charset="-122"/>
                <a:sym typeface="+mn-ea"/>
              </a:rPr>
              <a:t>by</a:t>
            </a:r>
            <a:r>
              <a:rPr lang="zh-CN" altLang="en-US" sz="3600" dirty="0">
                <a:solidFill>
                  <a:srgbClr val="C00000"/>
                </a:solidFill>
                <a:latin typeface="Calibri"/>
                <a:ea typeface="宋体" panose="02010600030101010101" pitchFamily="2" charset="-122"/>
                <a:sym typeface="+mn-ea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Calibri"/>
                <a:ea typeface="宋体" panose="02010600030101010101" pitchFamily="2" charset="-122"/>
                <a:sym typeface="+mn-ea"/>
              </a:rPr>
              <a:t>step</a:t>
            </a:r>
            <a:endParaRPr kumimoji="0" lang="en-US" altLang="zh-CN" sz="36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  <a:sym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34" name="内容占位符 33"/>
          <p:cNvSpPr>
            <a:spLocks noGrp="1"/>
          </p:cNvSpPr>
          <p:nvPr>
            <p:ph idx="1"/>
          </p:nvPr>
        </p:nvSpPr>
        <p:spPr>
          <a:xfrm>
            <a:off x="814070" y="1432560"/>
            <a:ext cx="10524490" cy="5151755"/>
          </a:xfrm>
        </p:spPr>
        <p:txBody>
          <a:bodyPr>
            <a:normAutofit fontScale="97500"/>
          </a:bodyPr>
          <a:lstStyle/>
          <a:p>
            <a:pPr lvl="0" fontAlgn="auto">
              <a:lnSpc>
                <a:spcPct val="120000"/>
              </a:lnSpc>
            </a:pPr>
            <a:r>
              <a:rPr lang="zh-CN" altLang="en-US" sz="1600" dirty="0">
                <a:solidFill>
                  <a:srgbClr val="FF0000"/>
                </a:solidFill>
                <a:sym typeface="+mn-ea"/>
              </a:rPr>
              <a:t>问题</a:t>
            </a:r>
            <a:r>
              <a:rPr lang="zh-CN" altLang="en-US" sz="1600" dirty="0">
                <a:sym typeface="+mn-ea"/>
              </a:rPr>
              <a:t>：一名学生的实际数据为</a:t>
            </a:r>
            <a:r>
              <a:rPr lang="en-US" altLang="zh-CN" sz="1600" dirty="0">
                <a:sym typeface="+mn-ea"/>
              </a:rPr>
              <a:t>(X, H, Y) = (0.5, 1, 1.5)</a:t>
            </a:r>
            <a:r>
              <a:rPr lang="zh-CN" altLang="en-US" sz="1600" dirty="0">
                <a:sym typeface="+mn-ea"/>
              </a:rPr>
              <a:t>。问当初该学生的作业量如果是实际作业量的两倍，即</a:t>
            </a:r>
            <a:r>
              <a:rPr lang="en-US" altLang="zh-CN" sz="1600" dirty="0">
                <a:sym typeface="+mn-ea"/>
              </a:rPr>
              <a:t>H=2</a:t>
            </a:r>
            <a:r>
              <a:rPr lang="zh-CN" altLang="en-US" sz="1600" dirty="0">
                <a:sym typeface="+mn-ea"/>
              </a:rPr>
              <a:t>，该学生的成绩</a:t>
            </a:r>
            <a:r>
              <a:rPr lang="en-US" altLang="zh-CN" sz="1600" dirty="0">
                <a:sym typeface="+mn-ea"/>
              </a:rPr>
              <a:t>Y</a:t>
            </a:r>
            <a:r>
              <a:rPr lang="zh-CN" altLang="en-US" sz="1600" dirty="0">
                <a:sym typeface="+mn-ea"/>
              </a:rPr>
              <a:t>会是多少？</a:t>
            </a:r>
            <a:endParaRPr lang="en-US" altLang="zh-CN" sz="1600" dirty="0">
              <a:sym typeface="+mn-ea"/>
            </a:endParaRPr>
          </a:p>
          <a:p>
            <a:pPr lvl="0" fontAlgn="auto">
              <a:lnSpc>
                <a:spcPct val="120000"/>
              </a:lnSpc>
            </a:pPr>
            <a:endParaRPr lang="en-US" altLang="zh-CN" sz="1200" baseline="-25000" dirty="0">
              <a:solidFill>
                <a:srgbClr val="FF0000"/>
              </a:solidFill>
              <a:uFillTx/>
              <a:sym typeface="+mn-ea"/>
            </a:endParaRPr>
          </a:p>
        </p:txBody>
      </p:sp>
      <p:pic>
        <p:nvPicPr>
          <p:cNvPr id="35" name="图片 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78925" y="5979160"/>
            <a:ext cx="76200" cy="114300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70524847-E273-E7E9-D7C4-D7C6A7189583}"/>
              </a:ext>
            </a:extLst>
          </p:cNvPr>
          <p:cNvGrpSpPr/>
          <p:nvPr/>
        </p:nvGrpSpPr>
        <p:grpSpPr>
          <a:xfrm>
            <a:off x="3681392" y="2175509"/>
            <a:ext cx="4151626" cy="3665856"/>
            <a:chOff x="13683" y="2933"/>
            <a:chExt cx="2887" cy="2644"/>
          </a:xfrm>
        </p:grpSpPr>
        <p:sp>
          <p:nvSpPr>
            <p:cNvPr id="3" name="椭圆 2">
              <a:extLst>
                <a:ext uri="{FF2B5EF4-FFF2-40B4-BE49-F238E27FC236}">
                  <a16:creationId xmlns:a16="http://schemas.microsoft.com/office/drawing/2014/main" id="{5AB41FCC-4CC6-13ED-7CC8-312B35F13681}"/>
                </a:ext>
              </a:extLst>
            </p:cNvPr>
            <p:cNvSpPr/>
            <p:nvPr/>
          </p:nvSpPr>
          <p:spPr>
            <a:xfrm>
              <a:off x="14953" y="3856"/>
              <a:ext cx="354" cy="35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H</a:t>
              </a:r>
            </a:p>
          </p:txBody>
        </p:sp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A3DF8273-0D90-28F9-E0BC-86BB9AFA689D}"/>
                </a:ext>
              </a:extLst>
            </p:cNvPr>
            <p:cNvSpPr/>
            <p:nvPr/>
          </p:nvSpPr>
          <p:spPr>
            <a:xfrm>
              <a:off x="13683" y="5222"/>
              <a:ext cx="354" cy="35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X</a:t>
              </a:r>
            </a:p>
          </p:txBody>
        </p:sp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958D27FF-EB06-D4EF-2FBA-E654C06EE32B}"/>
                </a:ext>
              </a:extLst>
            </p:cNvPr>
            <p:cNvSpPr/>
            <p:nvPr/>
          </p:nvSpPr>
          <p:spPr>
            <a:xfrm>
              <a:off x="16216" y="5222"/>
              <a:ext cx="354" cy="35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Y</a:t>
              </a:r>
            </a:p>
          </p:txBody>
        </p:sp>
        <p:cxnSp>
          <p:nvCxnSpPr>
            <p:cNvPr id="6" name="直接箭头连接符 10">
              <a:extLst>
                <a:ext uri="{FF2B5EF4-FFF2-40B4-BE49-F238E27FC236}">
                  <a16:creationId xmlns:a16="http://schemas.microsoft.com/office/drawing/2014/main" id="{4C0CC7E7-4132-416F-6E42-CFD07369CC02}"/>
                </a:ext>
              </a:extLst>
            </p:cNvPr>
            <p:cNvCxnSpPr>
              <a:stCxn id="4" idx="6"/>
              <a:endCxn id="5" idx="2"/>
            </p:cNvCxnSpPr>
            <p:nvPr/>
          </p:nvCxnSpPr>
          <p:spPr>
            <a:xfrm>
              <a:off x="14037" y="5400"/>
              <a:ext cx="2179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箭头连接符 2">
              <a:extLst>
                <a:ext uri="{FF2B5EF4-FFF2-40B4-BE49-F238E27FC236}">
                  <a16:creationId xmlns:a16="http://schemas.microsoft.com/office/drawing/2014/main" id="{DB4291DD-D920-261E-8CC9-D4598D9F1545}"/>
                </a:ext>
              </a:extLst>
            </p:cNvPr>
            <p:cNvCxnSpPr>
              <a:stCxn id="4" idx="7"/>
              <a:endCxn id="3" idx="3"/>
            </p:cNvCxnSpPr>
            <p:nvPr/>
          </p:nvCxnSpPr>
          <p:spPr>
            <a:xfrm flipV="1">
              <a:off x="13985" y="4159"/>
              <a:ext cx="1020" cy="111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箭头连接符 12">
              <a:extLst>
                <a:ext uri="{FF2B5EF4-FFF2-40B4-BE49-F238E27FC236}">
                  <a16:creationId xmlns:a16="http://schemas.microsoft.com/office/drawing/2014/main" id="{07B84125-BFB3-082C-1E5C-CFA0C217149C}"/>
                </a:ext>
              </a:extLst>
            </p:cNvPr>
            <p:cNvCxnSpPr>
              <a:stCxn id="3" idx="5"/>
              <a:endCxn id="5" idx="1"/>
            </p:cNvCxnSpPr>
            <p:nvPr/>
          </p:nvCxnSpPr>
          <p:spPr>
            <a:xfrm>
              <a:off x="15255" y="4159"/>
              <a:ext cx="1013" cy="111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98ACAE4A-25C8-08CD-28C4-039B6F97558D}"/>
                </a:ext>
              </a:extLst>
            </p:cNvPr>
            <p:cNvSpPr/>
            <p:nvPr/>
          </p:nvSpPr>
          <p:spPr>
            <a:xfrm>
              <a:off x="14953" y="2933"/>
              <a:ext cx="354" cy="35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U</a:t>
              </a:r>
              <a:r>
                <a:rPr kumimoji="0" lang="en-US" altLang="zh-CN" sz="1400" b="0" i="0" u="none" strike="noStrike" kern="1200" cap="none" spc="0" normalizeH="0" baseline="-2500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H</a:t>
              </a:r>
            </a:p>
          </p:txBody>
        </p:sp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37AEE146-5EAD-12D9-3F0D-5E25F934CFC6}"/>
                </a:ext>
              </a:extLst>
            </p:cNvPr>
            <p:cNvSpPr/>
            <p:nvPr/>
          </p:nvSpPr>
          <p:spPr>
            <a:xfrm>
              <a:off x="13683" y="4299"/>
              <a:ext cx="354" cy="35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U</a:t>
              </a:r>
              <a:r>
                <a:rPr kumimoji="0" lang="en-US" altLang="zh-CN" sz="1400" b="0" i="0" u="none" strike="noStrike" kern="1200" cap="none" spc="0" normalizeH="0" baseline="-2500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X</a:t>
              </a:r>
            </a:p>
          </p:txBody>
        </p:sp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BAC3B43A-6A34-CA27-AB4E-C245AEE58DEB}"/>
                </a:ext>
              </a:extLst>
            </p:cNvPr>
            <p:cNvSpPr/>
            <p:nvPr/>
          </p:nvSpPr>
          <p:spPr>
            <a:xfrm>
              <a:off x="16216" y="4299"/>
              <a:ext cx="354" cy="35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U</a:t>
              </a:r>
              <a:r>
                <a:rPr kumimoji="0" lang="en-US" altLang="zh-CN" sz="1400" b="0" i="0" u="none" strike="noStrike" kern="1200" cap="none" spc="0" normalizeH="0" baseline="-2500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Y</a:t>
              </a:r>
            </a:p>
          </p:txBody>
        </p:sp>
        <p:cxnSp>
          <p:nvCxnSpPr>
            <p:cNvPr id="15" name="直接箭头连接符 14">
              <a:extLst>
                <a:ext uri="{FF2B5EF4-FFF2-40B4-BE49-F238E27FC236}">
                  <a16:creationId xmlns:a16="http://schemas.microsoft.com/office/drawing/2014/main" id="{7D0A878C-41A9-ED97-A48D-2BFEA9CF8E48}"/>
                </a:ext>
              </a:extLst>
            </p:cNvPr>
            <p:cNvCxnSpPr>
              <a:stCxn id="13" idx="4"/>
              <a:endCxn id="4" idx="0"/>
            </p:cNvCxnSpPr>
            <p:nvPr/>
          </p:nvCxnSpPr>
          <p:spPr>
            <a:xfrm>
              <a:off x="13860" y="4654"/>
              <a:ext cx="0" cy="56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箭头连接符 15">
              <a:extLst>
                <a:ext uri="{FF2B5EF4-FFF2-40B4-BE49-F238E27FC236}">
                  <a16:creationId xmlns:a16="http://schemas.microsoft.com/office/drawing/2014/main" id="{506A0B51-E944-7DDD-B05E-4E62028C538D}"/>
                </a:ext>
              </a:extLst>
            </p:cNvPr>
            <p:cNvCxnSpPr>
              <a:stCxn id="11" idx="4"/>
              <a:endCxn id="3" idx="0"/>
            </p:cNvCxnSpPr>
            <p:nvPr/>
          </p:nvCxnSpPr>
          <p:spPr>
            <a:xfrm>
              <a:off x="15130" y="3288"/>
              <a:ext cx="0" cy="56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箭头连接符 16">
              <a:extLst>
                <a:ext uri="{FF2B5EF4-FFF2-40B4-BE49-F238E27FC236}">
                  <a16:creationId xmlns:a16="http://schemas.microsoft.com/office/drawing/2014/main" id="{CEC21DD9-6B9E-DCB6-1F5E-71C312ECF5A1}"/>
                </a:ext>
              </a:extLst>
            </p:cNvPr>
            <p:cNvCxnSpPr>
              <a:stCxn id="14" idx="4"/>
              <a:endCxn id="5" idx="0"/>
            </p:cNvCxnSpPr>
            <p:nvPr/>
          </p:nvCxnSpPr>
          <p:spPr>
            <a:xfrm>
              <a:off x="16393" y="4654"/>
              <a:ext cx="0" cy="56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084EFAFE-6F57-4923-445B-E39D1DAA6BE2}"/>
                </a:ext>
              </a:extLst>
            </p:cNvPr>
            <p:cNvSpPr txBox="1"/>
            <p:nvPr/>
          </p:nvSpPr>
          <p:spPr>
            <a:xfrm rot="18780000">
              <a:off x="14185" y="4408"/>
              <a:ext cx="425" cy="2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a=0.5</a:t>
              </a: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0D932624-3150-39DB-82B8-C38A63F127C8}"/>
                </a:ext>
              </a:extLst>
            </p:cNvPr>
            <p:cNvSpPr txBox="1"/>
            <p:nvPr/>
          </p:nvSpPr>
          <p:spPr>
            <a:xfrm rot="2820000">
              <a:off x="15630" y="4405"/>
              <a:ext cx="416" cy="2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c=0.4</a:t>
              </a: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E349D80B-4217-7888-4780-4B84471526EA}"/>
                </a:ext>
              </a:extLst>
            </p:cNvPr>
            <p:cNvSpPr txBox="1"/>
            <p:nvPr/>
          </p:nvSpPr>
          <p:spPr>
            <a:xfrm>
              <a:off x="14909" y="5027"/>
              <a:ext cx="415" cy="2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b=0.7</a:t>
              </a:r>
            </a:p>
          </p:txBody>
        </p:sp>
      </p:grpSp>
      <p:cxnSp>
        <p:nvCxnSpPr>
          <p:cNvPr id="21" name="直接箭头连接符 9">
            <a:extLst>
              <a:ext uri="{FF2B5EF4-FFF2-40B4-BE49-F238E27FC236}">
                <a16:creationId xmlns:a16="http://schemas.microsoft.com/office/drawing/2014/main" id="{3D7821F8-1CAD-DF28-B941-038FE6F292A0}"/>
              </a:ext>
            </a:extLst>
          </p:cNvPr>
          <p:cNvCxnSpPr/>
          <p:nvPr/>
        </p:nvCxnSpPr>
        <p:spPr>
          <a:xfrm>
            <a:off x="-278781" y="6113137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0B698C6D-9DEE-6502-E140-EE426A4549ED}"/>
              </a:ext>
            </a:extLst>
          </p:cNvPr>
          <p:cNvSpPr txBox="1"/>
          <p:nvPr/>
        </p:nvSpPr>
        <p:spPr>
          <a:xfrm>
            <a:off x="574304" y="6338892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1025912" y="436469"/>
            <a:ext cx="65670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  <a:sym typeface="+mn-ea"/>
              </a:rPr>
              <a:t>Counterfactual</a:t>
            </a:r>
            <a:r>
              <a:rPr lang="en-US" altLang="zh-CN" sz="3600" dirty="0">
                <a:solidFill>
                  <a:srgbClr val="C00000"/>
                </a:solidFill>
                <a:latin typeface="Calibri"/>
                <a:ea typeface="宋体" panose="02010600030101010101" pitchFamily="2" charset="-122"/>
                <a:sym typeface="+mn-ea"/>
              </a:rPr>
              <a:t>:</a:t>
            </a:r>
            <a:r>
              <a:rPr lang="zh-CN" altLang="en-US" sz="3600" dirty="0">
                <a:solidFill>
                  <a:srgbClr val="C00000"/>
                </a:solidFill>
                <a:latin typeface="Calibri"/>
                <a:ea typeface="宋体" panose="02010600030101010101" pitchFamily="2" charset="-122"/>
                <a:sym typeface="+mn-ea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Calibri"/>
                <a:ea typeface="宋体" panose="02010600030101010101" pitchFamily="2" charset="-122"/>
                <a:sym typeface="+mn-ea"/>
              </a:rPr>
              <a:t>step</a:t>
            </a:r>
            <a:r>
              <a:rPr lang="zh-CN" altLang="en-US" sz="3600" dirty="0">
                <a:solidFill>
                  <a:srgbClr val="C00000"/>
                </a:solidFill>
                <a:latin typeface="Calibri"/>
                <a:ea typeface="宋体" panose="02010600030101010101" pitchFamily="2" charset="-122"/>
                <a:sym typeface="+mn-ea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Calibri"/>
                <a:ea typeface="宋体" panose="02010600030101010101" pitchFamily="2" charset="-122"/>
                <a:sym typeface="+mn-ea"/>
              </a:rPr>
              <a:t>by</a:t>
            </a:r>
            <a:r>
              <a:rPr lang="zh-CN" altLang="en-US" sz="3600" dirty="0">
                <a:solidFill>
                  <a:srgbClr val="C00000"/>
                </a:solidFill>
                <a:latin typeface="Calibri"/>
                <a:ea typeface="宋体" panose="02010600030101010101" pitchFamily="2" charset="-122"/>
                <a:sym typeface="+mn-ea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Calibri"/>
                <a:ea typeface="宋体" panose="02010600030101010101" pitchFamily="2" charset="-122"/>
                <a:sym typeface="+mn-ea"/>
              </a:rPr>
              <a:t>step</a:t>
            </a:r>
            <a:endParaRPr kumimoji="0" lang="en-US" altLang="zh-CN" sz="36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  <a:sym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34" name="内容占位符 33"/>
          <p:cNvSpPr>
            <a:spLocks noGrp="1"/>
          </p:cNvSpPr>
          <p:nvPr>
            <p:ph idx="1"/>
          </p:nvPr>
        </p:nvSpPr>
        <p:spPr>
          <a:xfrm>
            <a:off x="814070" y="1432560"/>
            <a:ext cx="7294879" cy="5151755"/>
          </a:xfrm>
        </p:spPr>
        <p:txBody>
          <a:bodyPr>
            <a:normAutofit fontScale="97500"/>
          </a:bodyPr>
          <a:lstStyle/>
          <a:p>
            <a:pPr lvl="0" fontAlgn="auto">
              <a:lnSpc>
                <a:spcPct val="120000"/>
              </a:lnSpc>
            </a:pPr>
            <a:r>
              <a:rPr lang="zh-CN" altLang="en-US" sz="1600" dirty="0">
                <a:solidFill>
                  <a:srgbClr val="FF0000"/>
                </a:solidFill>
                <a:sym typeface="+mn-ea"/>
              </a:rPr>
              <a:t>问题</a:t>
            </a:r>
            <a:r>
              <a:rPr lang="zh-CN" altLang="en-US" sz="1600" dirty="0">
                <a:sym typeface="+mn-ea"/>
              </a:rPr>
              <a:t>：一名学生的实际数据为</a:t>
            </a:r>
            <a:r>
              <a:rPr lang="en-US" altLang="zh-CN" sz="1600" dirty="0">
                <a:sym typeface="+mn-ea"/>
              </a:rPr>
              <a:t>(X, H, Y) = (0.5, 1, 1.5)</a:t>
            </a:r>
            <a:r>
              <a:rPr lang="zh-CN" altLang="en-US" sz="1600" dirty="0">
                <a:sym typeface="+mn-ea"/>
              </a:rPr>
              <a:t>。问当初该学生的作业量如果是实际作业量的两倍，即</a:t>
            </a:r>
            <a:r>
              <a:rPr lang="en-US" altLang="zh-CN" sz="1600" dirty="0">
                <a:sym typeface="+mn-ea"/>
              </a:rPr>
              <a:t>H=2</a:t>
            </a:r>
            <a:r>
              <a:rPr lang="zh-CN" altLang="en-US" sz="1600" dirty="0">
                <a:sym typeface="+mn-ea"/>
              </a:rPr>
              <a:t>，该学生的成绩</a:t>
            </a:r>
            <a:r>
              <a:rPr lang="en-US" altLang="zh-CN" sz="1600" dirty="0">
                <a:sym typeface="+mn-ea"/>
              </a:rPr>
              <a:t>Y</a:t>
            </a:r>
            <a:r>
              <a:rPr lang="zh-CN" altLang="en-US" sz="1600" dirty="0">
                <a:sym typeface="+mn-ea"/>
              </a:rPr>
              <a:t>会是多少？</a:t>
            </a:r>
            <a:endParaRPr lang="en-US" altLang="zh-CN" sz="1600" dirty="0">
              <a:sym typeface="+mn-ea"/>
            </a:endParaRPr>
          </a:p>
          <a:p>
            <a:pPr lvl="0" fontAlgn="auto">
              <a:lnSpc>
                <a:spcPct val="120000"/>
              </a:lnSpc>
            </a:pPr>
            <a:r>
              <a:rPr lang="en-US" altLang="zh-CN" sz="1600" dirty="0">
                <a:sym typeface="+mn-ea"/>
              </a:rPr>
              <a:t>1.</a:t>
            </a:r>
            <a:r>
              <a:rPr lang="en-US" altLang="zh-CN" sz="1600" dirty="0">
                <a:solidFill>
                  <a:srgbClr val="FF0000"/>
                </a:solidFill>
                <a:sym typeface="+mn-ea"/>
              </a:rPr>
              <a:t> </a:t>
            </a:r>
            <a:r>
              <a:rPr lang="zh-CN" altLang="en-US" sz="1600" dirty="0">
                <a:solidFill>
                  <a:srgbClr val="FF0000"/>
                </a:solidFill>
                <a:sym typeface="+mn-ea"/>
              </a:rPr>
              <a:t>溯因：根据证据确定</a:t>
            </a:r>
            <a:r>
              <a:rPr lang="en-US" altLang="zh-CN" sz="1600" dirty="0">
                <a:solidFill>
                  <a:srgbClr val="FF0000"/>
                </a:solidFill>
                <a:sym typeface="+mn-ea"/>
              </a:rPr>
              <a:t>U</a:t>
            </a:r>
            <a:endParaRPr lang="zh-CN" altLang="en-US" sz="1600" dirty="0">
              <a:sym typeface="+mn-ea"/>
            </a:endParaRPr>
          </a:p>
          <a:p>
            <a:pPr lvl="1" fontAlgn="auto">
              <a:lnSpc>
                <a:spcPct val="120000"/>
              </a:lnSpc>
            </a:pPr>
            <a:r>
              <a:rPr lang="zh-CN" altLang="en-US" sz="1600" dirty="0">
                <a:sym typeface="+mn-ea"/>
              </a:rPr>
              <a:t>求解以</a:t>
            </a:r>
            <a:r>
              <a:rPr lang="en-US" altLang="zh-CN" sz="1600" dirty="0">
                <a:sym typeface="+mn-ea"/>
              </a:rPr>
              <a:t>U</a:t>
            </a:r>
            <a:r>
              <a:rPr lang="zh-CN" altLang="en-US" sz="1600" dirty="0">
                <a:sym typeface="+mn-ea"/>
              </a:rPr>
              <a:t>为变量的</a:t>
            </a:r>
            <a:r>
              <a:rPr lang="en-US" altLang="zh-CN" sz="1600" dirty="0">
                <a:sym typeface="+mn-ea"/>
              </a:rPr>
              <a:t>SCM</a:t>
            </a:r>
            <a:r>
              <a:rPr lang="zh-CN" altLang="en-US" sz="1600" dirty="0">
                <a:sym typeface="+mn-ea"/>
              </a:rPr>
              <a:t>方程</a:t>
            </a:r>
            <a:endParaRPr lang="en-US" altLang="zh-CN" sz="1600" dirty="0">
              <a:sym typeface="+mn-ea"/>
            </a:endParaRPr>
          </a:p>
          <a:p>
            <a:pPr lvl="2" fontAlgn="auto">
              <a:lnSpc>
                <a:spcPct val="120000"/>
              </a:lnSpc>
            </a:pPr>
            <a:r>
              <a:rPr lang="en-US" altLang="zh-CN" sz="1200" dirty="0">
                <a:sym typeface="+mn-ea"/>
              </a:rPr>
              <a:t>0.5 = U</a:t>
            </a:r>
            <a:r>
              <a:rPr lang="en-US" altLang="zh-CN" sz="1200" baseline="-25000" dirty="0">
                <a:uFillTx/>
                <a:sym typeface="+mn-ea"/>
              </a:rPr>
              <a:t>X</a:t>
            </a:r>
            <a:endParaRPr lang="en-US" altLang="zh-CN" sz="1200" dirty="0">
              <a:sym typeface="+mn-ea"/>
            </a:endParaRPr>
          </a:p>
          <a:p>
            <a:pPr lvl="2" fontAlgn="auto">
              <a:lnSpc>
                <a:spcPct val="120000"/>
              </a:lnSpc>
            </a:pPr>
            <a:r>
              <a:rPr lang="en-US" altLang="zh-CN" sz="1200" dirty="0">
                <a:sym typeface="+mn-ea"/>
              </a:rPr>
              <a:t>1 = </a:t>
            </a:r>
            <a:r>
              <a:rPr lang="en-US" sz="1200" dirty="0">
                <a:sym typeface="+mn-ea"/>
              </a:rPr>
              <a:t>0.5X + U</a:t>
            </a:r>
            <a:r>
              <a:rPr lang="en-US" sz="1200" baseline="-25000" dirty="0">
                <a:uFillTx/>
                <a:sym typeface="+mn-ea"/>
              </a:rPr>
              <a:t>H</a:t>
            </a:r>
            <a:endParaRPr lang="en-US" sz="1200" dirty="0">
              <a:sym typeface="+mn-ea"/>
            </a:endParaRPr>
          </a:p>
          <a:p>
            <a:pPr lvl="2" fontAlgn="auto">
              <a:lnSpc>
                <a:spcPct val="120000"/>
              </a:lnSpc>
            </a:pPr>
            <a:r>
              <a:rPr lang="en-US" sz="1200" dirty="0">
                <a:sym typeface="+mn-ea"/>
              </a:rPr>
              <a:t>1.5 = 0.7X + 0.4H + U</a:t>
            </a:r>
            <a:r>
              <a:rPr lang="en-US" sz="1200" baseline="-25000" dirty="0">
                <a:uFillTx/>
                <a:sym typeface="+mn-ea"/>
              </a:rPr>
              <a:t>Y</a:t>
            </a:r>
            <a:endParaRPr lang="zh-CN" altLang="en-US" sz="1200" dirty="0">
              <a:sym typeface="+mn-ea"/>
            </a:endParaRPr>
          </a:p>
          <a:p>
            <a:pPr lvl="1" fontAlgn="auto">
              <a:lnSpc>
                <a:spcPct val="120000"/>
              </a:lnSpc>
            </a:pPr>
            <a:r>
              <a:rPr lang="zh-CN" altLang="en-US" sz="1400" dirty="0">
                <a:sym typeface="+mn-ea"/>
              </a:rPr>
              <a:t>得到该名学生的</a:t>
            </a:r>
            <a:r>
              <a:rPr lang="en-US" altLang="zh-CN" sz="1400" dirty="0">
                <a:sym typeface="+mn-ea"/>
              </a:rPr>
              <a:t>U = (U</a:t>
            </a:r>
            <a:r>
              <a:rPr lang="en-US" altLang="zh-CN" sz="1400" baseline="-25000" dirty="0">
                <a:uFillTx/>
                <a:sym typeface="+mn-ea"/>
              </a:rPr>
              <a:t>X</a:t>
            </a:r>
            <a:r>
              <a:rPr lang="en-US" altLang="zh-CN" sz="1400" dirty="0">
                <a:sym typeface="+mn-ea"/>
              </a:rPr>
              <a:t>, </a:t>
            </a:r>
            <a:r>
              <a:rPr lang="en-US" sz="1400" dirty="0">
                <a:sym typeface="+mn-ea"/>
              </a:rPr>
              <a:t>U</a:t>
            </a:r>
            <a:r>
              <a:rPr lang="en-US" sz="1400" baseline="-25000" dirty="0">
                <a:uFillTx/>
                <a:sym typeface="+mn-ea"/>
              </a:rPr>
              <a:t>H</a:t>
            </a:r>
            <a:r>
              <a:rPr lang="en-US" altLang="zh-CN" sz="1400" dirty="0">
                <a:sym typeface="+mn-ea"/>
              </a:rPr>
              <a:t>, </a:t>
            </a:r>
            <a:r>
              <a:rPr lang="en-US" sz="1400" dirty="0">
                <a:sym typeface="+mn-ea"/>
              </a:rPr>
              <a:t>U</a:t>
            </a:r>
            <a:r>
              <a:rPr lang="en-US" sz="1400" baseline="-25000" dirty="0">
                <a:uFillTx/>
                <a:sym typeface="+mn-ea"/>
              </a:rPr>
              <a:t>Y</a:t>
            </a:r>
            <a:r>
              <a:rPr lang="en-US" altLang="zh-CN" sz="1400" dirty="0">
                <a:sym typeface="+mn-ea"/>
              </a:rPr>
              <a:t>) = (0.5, 0.75, 0.75)</a:t>
            </a:r>
            <a:endParaRPr lang="zh-CN" altLang="en-US" sz="1400" dirty="0">
              <a:sym typeface="+mn-ea"/>
            </a:endParaRPr>
          </a:p>
          <a:p>
            <a:pPr lvl="0" fontAlgn="auto">
              <a:lnSpc>
                <a:spcPct val="120000"/>
              </a:lnSpc>
            </a:pPr>
            <a:endParaRPr lang="en-US" altLang="zh-CN" sz="1200" baseline="-25000" dirty="0">
              <a:solidFill>
                <a:srgbClr val="FF0000"/>
              </a:solidFill>
              <a:uFillTx/>
              <a:sym typeface="+mn-ea"/>
            </a:endParaRPr>
          </a:p>
        </p:txBody>
      </p:sp>
      <p:pic>
        <p:nvPicPr>
          <p:cNvPr id="35" name="图片 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78925" y="5979160"/>
            <a:ext cx="76200" cy="114300"/>
          </a:xfrm>
          <a:prstGeom prst="rect">
            <a:avLst/>
          </a:prstGeom>
        </p:spPr>
      </p:pic>
      <p:grpSp>
        <p:nvGrpSpPr>
          <p:cNvPr id="24" name="组合 23"/>
          <p:cNvGrpSpPr/>
          <p:nvPr/>
        </p:nvGrpSpPr>
        <p:grpSpPr>
          <a:xfrm>
            <a:off x="9499600" y="1871345"/>
            <a:ext cx="1833245" cy="1678940"/>
            <a:chOff x="13683" y="2933"/>
            <a:chExt cx="2887" cy="2644"/>
          </a:xfrm>
        </p:grpSpPr>
        <p:sp>
          <p:nvSpPr>
            <p:cNvPr id="25" name="椭圆 24"/>
            <p:cNvSpPr/>
            <p:nvPr/>
          </p:nvSpPr>
          <p:spPr>
            <a:xfrm>
              <a:off x="14953" y="3856"/>
              <a:ext cx="354" cy="35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H</a:t>
              </a:r>
            </a:p>
          </p:txBody>
        </p:sp>
        <p:sp>
          <p:nvSpPr>
            <p:cNvPr id="26" name="椭圆 25"/>
            <p:cNvSpPr/>
            <p:nvPr/>
          </p:nvSpPr>
          <p:spPr>
            <a:xfrm>
              <a:off x="13683" y="5222"/>
              <a:ext cx="354" cy="35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X</a:t>
              </a:r>
            </a:p>
          </p:txBody>
        </p:sp>
        <p:sp>
          <p:nvSpPr>
            <p:cNvPr id="27" name="椭圆 26"/>
            <p:cNvSpPr/>
            <p:nvPr/>
          </p:nvSpPr>
          <p:spPr>
            <a:xfrm>
              <a:off x="16216" y="5222"/>
              <a:ext cx="354" cy="35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Y</a:t>
              </a:r>
            </a:p>
          </p:txBody>
        </p:sp>
        <p:cxnSp>
          <p:nvCxnSpPr>
            <p:cNvPr id="28" name="直接箭头连接符 27"/>
            <p:cNvCxnSpPr>
              <a:stCxn id="26" idx="6"/>
              <a:endCxn id="27" idx="2"/>
            </p:cNvCxnSpPr>
            <p:nvPr/>
          </p:nvCxnSpPr>
          <p:spPr>
            <a:xfrm>
              <a:off x="14037" y="5400"/>
              <a:ext cx="2179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箭头连接符 28"/>
            <p:cNvCxnSpPr>
              <a:stCxn id="26" idx="7"/>
              <a:endCxn id="25" idx="3"/>
            </p:cNvCxnSpPr>
            <p:nvPr/>
          </p:nvCxnSpPr>
          <p:spPr>
            <a:xfrm flipV="1">
              <a:off x="13985" y="4159"/>
              <a:ext cx="1020" cy="111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箭头连接符 29"/>
            <p:cNvCxnSpPr>
              <a:stCxn id="25" idx="5"/>
              <a:endCxn id="27" idx="1"/>
            </p:cNvCxnSpPr>
            <p:nvPr/>
          </p:nvCxnSpPr>
          <p:spPr>
            <a:xfrm>
              <a:off x="15255" y="4159"/>
              <a:ext cx="1013" cy="111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椭圆 30"/>
            <p:cNvSpPr/>
            <p:nvPr/>
          </p:nvSpPr>
          <p:spPr>
            <a:xfrm>
              <a:off x="14953" y="2933"/>
              <a:ext cx="354" cy="35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U</a:t>
              </a:r>
              <a:r>
                <a:rPr kumimoji="0" lang="en-US" altLang="zh-CN" sz="1000" b="0" i="0" u="none" strike="noStrike" kern="1200" cap="none" spc="0" normalizeH="0" baseline="-2500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H</a:t>
              </a:r>
            </a:p>
          </p:txBody>
        </p:sp>
        <p:sp>
          <p:nvSpPr>
            <p:cNvPr id="32" name="椭圆 31"/>
            <p:cNvSpPr/>
            <p:nvPr/>
          </p:nvSpPr>
          <p:spPr>
            <a:xfrm>
              <a:off x="13683" y="4299"/>
              <a:ext cx="354" cy="35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U</a:t>
              </a:r>
              <a:r>
                <a:rPr kumimoji="0" lang="en-US" altLang="zh-CN" sz="1000" b="0" i="0" u="none" strike="noStrike" kern="1200" cap="none" spc="0" normalizeH="0" baseline="-2500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X</a:t>
              </a:r>
            </a:p>
          </p:txBody>
        </p:sp>
        <p:sp>
          <p:nvSpPr>
            <p:cNvPr id="33" name="椭圆 32"/>
            <p:cNvSpPr/>
            <p:nvPr/>
          </p:nvSpPr>
          <p:spPr>
            <a:xfrm>
              <a:off x="16216" y="4299"/>
              <a:ext cx="354" cy="35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U</a:t>
              </a:r>
              <a:r>
                <a:rPr kumimoji="0" lang="en-US" altLang="zh-CN" sz="1000" b="0" i="0" u="none" strike="noStrike" kern="1200" cap="none" spc="0" normalizeH="0" baseline="-2500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Y</a:t>
              </a:r>
            </a:p>
          </p:txBody>
        </p:sp>
        <p:cxnSp>
          <p:nvCxnSpPr>
            <p:cNvPr id="36" name="直接箭头连接符 35"/>
            <p:cNvCxnSpPr>
              <a:stCxn id="32" idx="4"/>
              <a:endCxn id="26" idx="0"/>
            </p:cNvCxnSpPr>
            <p:nvPr/>
          </p:nvCxnSpPr>
          <p:spPr>
            <a:xfrm>
              <a:off x="13860" y="4654"/>
              <a:ext cx="0" cy="56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箭头连接符 36"/>
            <p:cNvCxnSpPr>
              <a:stCxn id="31" idx="4"/>
              <a:endCxn id="25" idx="0"/>
            </p:cNvCxnSpPr>
            <p:nvPr/>
          </p:nvCxnSpPr>
          <p:spPr>
            <a:xfrm>
              <a:off x="15130" y="3288"/>
              <a:ext cx="0" cy="56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箭头连接符 37"/>
            <p:cNvCxnSpPr>
              <a:stCxn id="33" idx="4"/>
              <a:endCxn id="27" idx="0"/>
            </p:cNvCxnSpPr>
            <p:nvPr/>
          </p:nvCxnSpPr>
          <p:spPr>
            <a:xfrm>
              <a:off x="16393" y="4654"/>
              <a:ext cx="0" cy="56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文本框 38"/>
            <p:cNvSpPr txBox="1"/>
            <p:nvPr/>
          </p:nvSpPr>
          <p:spPr>
            <a:xfrm rot="18780000">
              <a:off x="14000" y="4321"/>
              <a:ext cx="793" cy="3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a=0.5</a:t>
              </a:r>
            </a:p>
          </p:txBody>
        </p:sp>
        <p:sp>
          <p:nvSpPr>
            <p:cNvPr id="40" name="文本框 39"/>
            <p:cNvSpPr txBox="1"/>
            <p:nvPr/>
          </p:nvSpPr>
          <p:spPr>
            <a:xfrm rot="2820000">
              <a:off x="15443" y="4318"/>
              <a:ext cx="793" cy="3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c=0.4</a:t>
              </a:r>
            </a:p>
          </p:txBody>
        </p:sp>
        <p:sp>
          <p:nvSpPr>
            <p:cNvPr id="41" name="文本框 40"/>
            <p:cNvSpPr txBox="1"/>
            <p:nvPr/>
          </p:nvSpPr>
          <p:spPr>
            <a:xfrm>
              <a:off x="14713" y="5027"/>
              <a:ext cx="805" cy="3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b=0.7</a:t>
              </a:r>
            </a:p>
          </p:txBody>
        </p:sp>
      </p:grpSp>
      <p:sp>
        <p:nvSpPr>
          <p:cNvPr id="65" name="文本框 64"/>
          <p:cNvSpPr txBox="1"/>
          <p:nvPr/>
        </p:nvSpPr>
        <p:spPr>
          <a:xfrm>
            <a:off x="10178415" y="1635760"/>
            <a:ext cx="44640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0.75</a:t>
            </a:r>
          </a:p>
        </p:txBody>
      </p:sp>
      <p:sp>
        <p:nvSpPr>
          <p:cNvPr id="66" name="文本框 65"/>
          <p:cNvSpPr txBox="1"/>
          <p:nvPr/>
        </p:nvSpPr>
        <p:spPr>
          <a:xfrm>
            <a:off x="9394825" y="2496820"/>
            <a:ext cx="41783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0.5</a:t>
            </a:r>
          </a:p>
        </p:txBody>
      </p:sp>
      <p:sp>
        <p:nvSpPr>
          <p:cNvPr id="67" name="文本框 66"/>
          <p:cNvSpPr txBox="1"/>
          <p:nvPr/>
        </p:nvSpPr>
        <p:spPr>
          <a:xfrm>
            <a:off x="10994390" y="2489835"/>
            <a:ext cx="43815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0.75</a:t>
            </a:r>
          </a:p>
        </p:txBody>
      </p:sp>
      <p:sp>
        <p:nvSpPr>
          <p:cNvPr id="68" name="文本框 67"/>
          <p:cNvSpPr txBox="1"/>
          <p:nvPr/>
        </p:nvSpPr>
        <p:spPr>
          <a:xfrm>
            <a:off x="10190480" y="2751455"/>
            <a:ext cx="44640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1</a:t>
            </a:r>
          </a:p>
        </p:txBody>
      </p:sp>
      <p:sp>
        <p:nvSpPr>
          <p:cNvPr id="69" name="文本框 68"/>
          <p:cNvSpPr txBox="1"/>
          <p:nvPr/>
        </p:nvSpPr>
        <p:spPr>
          <a:xfrm>
            <a:off x="9406890" y="3612515"/>
            <a:ext cx="41783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0.5</a:t>
            </a:r>
          </a:p>
        </p:txBody>
      </p:sp>
      <p:sp>
        <p:nvSpPr>
          <p:cNvPr id="70" name="文本框 69"/>
          <p:cNvSpPr txBox="1"/>
          <p:nvPr/>
        </p:nvSpPr>
        <p:spPr>
          <a:xfrm>
            <a:off x="11006455" y="3605530"/>
            <a:ext cx="43815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1.5</a:t>
            </a:r>
          </a:p>
        </p:txBody>
      </p:sp>
      <p:cxnSp>
        <p:nvCxnSpPr>
          <p:cNvPr id="2" name="直接箭头连接符 9">
            <a:extLst>
              <a:ext uri="{FF2B5EF4-FFF2-40B4-BE49-F238E27FC236}">
                <a16:creationId xmlns:a16="http://schemas.microsoft.com/office/drawing/2014/main" id="{42AE7FD7-54A0-998E-B546-9E9EF447C33E}"/>
              </a:ext>
            </a:extLst>
          </p:cNvPr>
          <p:cNvCxnSpPr/>
          <p:nvPr/>
        </p:nvCxnSpPr>
        <p:spPr>
          <a:xfrm>
            <a:off x="-278781" y="6113137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>
            <a:extLst>
              <a:ext uri="{FF2B5EF4-FFF2-40B4-BE49-F238E27FC236}">
                <a16:creationId xmlns:a16="http://schemas.microsoft.com/office/drawing/2014/main" id="{5AFACE1C-ADEA-F43E-510E-E3F99AE83D7E}"/>
              </a:ext>
            </a:extLst>
          </p:cNvPr>
          <p:cNvSpPr txBox="1"/>
          <p:nvPr/>
        </p:nvSpPr>
        <p:spPr>
          <a:xfrm>
            <a:off x="574304" y="6338892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820272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11166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Causal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Graph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7D58A0E7-AAAD-1B99-AEC9-D15922B7E7CD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7E8D20D-2B17-689D-8C75-9CB11D9514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9190" y="1359535"/>
            <a:ext cx="3028950" cy="215392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747637A1-B1A6-56B8-022D-A407B63EB5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190" y="3847465"/>
            <a:ext cx="3028950" cy="2153920"/>
          </a:xfrm>
          <a:prstGeom prst="rect">
            <a:avLst/>
          </a:prstGeom>
        </p:spPr>
      </p:pic>
      <p:grpSp>
        <p:nvGrpSpPr>
          <p:cNvPr id="11" name="组合 10">
            <a:extLst>
              <a:ext uri="{FF2B5EF4-FFF2-40B4-BE49-F238E27FC236}">
                <a16:creationId xmlns:a16="http://schemas.microsoft.com/office/drawing/2014/main" id="{7CBAC776-2E7D-8CD2-EF63-952CD46AFD79}"/>
              </a:ext>
            </a:extLst>
          </p:cNvPr>
          <p:cNvGrpSpPr/>
          <p:nvPr/>
        </p:nvGrpSpPr>
        <p:grpSpPr>
          <a:xfrm>
            <a:off x="1955165" y="4319270"/>
            <a:ext cx="1833245" cy="1092200"/>
            <a:chOff x="11069" y="6674"/>
            <a:chExt cx="2887" cy="1720"/>
          </a:xfrm>
        </p:grpSpPr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47E52163-E3B9-5DF7-473D-5BFE1202BA20}"/>
                </a:ext>
              </a:extLst>
            </p:cNvPr>
            <p:cNvSpPr/>
            <p:nvPr/>
          </p:nvSpPr>
          <p:spPr>
            <a:xfrm>
              <a:off x="12339" y="6674"/>
              <a:ext cx="354" cy="35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>
                  <a:solidFill>
                    <a:schemeClr val="tx1"/>
                  </a:solidFill>
                </a:rPr>
                <a:t>Z</a:t>
              </a:r>
            </a:p>
          </p:txBody>
        </p:sp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E0B776C5-BE2C-E60D-4098-7178CD3C2994}"/>
                </a:ext>
              </a:extLst>
            </p:cNvPr>
            <p:cNvSpPr/>
            <p:nvPr/>
          </p:nvSpPr>
          <p:spPr>
            <a:xfrm>
              <a:off x="11069" y="8040"/>
              <a:ext cx="354" cy="35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>
                  <a:solidFill>
                    <a:schemeClr val="tx1"/>
                  </a:solidFill>
                </a:rPr>
                <a:t>X</a:t>
              </a:r>
            </a:p>
          </p:txBody>
        </p:sp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369AD2AC-DB4A-9FC3-74D0-2A84C42F7E60}"/>
                </a:ext>
              </a:extLst>
            </p:cNvPr>
            <p:cNvSpPr/>
            <p:nvPr/>
          </p:nvSpPr>
          <p:spPr>
            <a:xfrm>
              <a:off x="13602" y="8040"/>
              <a:ext cx="354" cy="35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>
                  <a:solidFill>
                    <a:schemeClr val="tx1"/>
                  </a:solidFill>
                </a:rPr>
                <a:t>Y</a:t>
              </a:r>
            </a:p>
          </p:txBody>
        </p:sp>
        <p:cxnSp>
          <p:nvCxnSpPr>
            <p:cNvPr id="20" name="直接箭头连接符 10">
              <a:extLst>
                <a:ext uri="{FF2B5EF4-FFF2-40B4-BE49-F238E27FC236}">
                  <a16:creationId xmlns:a16="http://schemas.microsoft.com/office/drawing/2014/main" id="{45DC6E10-1A4E-D898-4395-C8DF4B974F99}"/>
                </a:ext>
              </a:extLst>
            </p:cNvPr>
            <p:cNvCxnSpPr>
              <a:stCxn id="13" idx="6"/>
              <a:endCxn id="15" idx="2"/>
            </p:cNvCxnSpPr>
            <p:nvPr/>
          </p:nvCxnSpPr>
          <p:spPr>
            <a:xfrm>
              <a:off x="11423" y="8218"/>
              <a:ext cx="2179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箭头连接符 11">
              <a:extLst>
                <a:ext uri="{FF2B5EF4-FFF2-40B4-BE49-F238E27FC236}">
                  <a16:creationId xmlns:a16="http://schemas.microsoft.com/office/drawing/2014/main" id="{9943532D-FF97-B81A-08D7-EE7DF695F6B2}"/>
                </a:ext>
              </a:extLst>
            </p:cNvPr>
            <p:cNvCxnSpPr>
              <a:stCxn id="12" idx="3"/>
              <a:endCxn id="13" idx="7"/>
            </p:cNvCxnSpPr>
            <p:nvPr/>
          </p:nvCxnSpPr>
          <p:spPr>
            <a:xfrm flipH="1">
              <a:off x="11371" y="6977"/>
              <a:ext cx="1020" cy="111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箭头连接符 12">
              <a:extLst>
                <a:ext uri="{FF2B5EF4-FFF2-40B4-BE49-F238E27FC236}">
                  <a16:creationId xmlns:a16="http://schemas.microsoft.com/office/drawing/2014/main" id="{7DFD3789-9343-B49E-2877-49CC4A014CF2}"/>
                </a:ext>
              </a:extLst>
            </p:cNvPr>
            <p:cNvCxnSpPr>
              <a:stCxn id="12" idx="5"/>
              <a:endCxn id="15" idx="1"/>
            </p:cNvCxnSpPr>
            <p:nvPr/>
          </p:nvCxnSpPr>
          <p:spPr>
            <a:xfrm>
              <a:off x="12641" y="6977"/>
              <a:ext cx="1013" cy="111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733DC9D2-9EBD-AA56-D7AA-9D9B35E0B363}"/>
              </a:ext>
            </a:extLst>
          </p:cNvPr>
          <p:cNvGrpSpPr/>
          <p:nvPr/>
        </p:nvGrpSpPr>
        <p:grpSpPr>
          <a:xfrm>
            <a:off x="1955165" y="1890395"/>
            <a:ext cx="1833245" cy="1092200"/>
            <a:chOff x="11069" y="3041"/>
            <a:chExt cx="2887" cy="1720"/>
          </a:xfrm>
        </p:grpSpPr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AB4E12AC-686E-989A-C017-6C36F19DE158}"/>
                </a:ext>
              </a:extLst>
            </p:cNvPr>
            <p:cNvSpPr/>
            <p:nvPr/>
          </p:nvSpPr>
          <p:spPr>
            <a:xfrm>
              <a:off x="12339" y="3041"/>
              <a:ext cx="354" cy="355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B2B2B2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>
                  <a:solidFill>
                    <a:srgbClr val="B2B2B2"/>
                  </a:solidFill>
                </a:rPr>
                <a:t>Z</a:t>
              </a:r>
            </a:p>
          </p:txBody>
        </p:sp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214C7E6E-A1F3-68B0-B26E-98FD2C1A20D5}"/>
                </a:ext>
              </a:extLst>
            </p:cNvPr>
            <p:cNvSpPr/>
            <p:nvPr/>
          </p:nvSpPr>
          <p:spPr>
            <a:xfrm>
              <a:off x="11069" y="4407"/>
              <a:ext cx="354" cy="35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>
                  <a:solidFill>
                    <a:schemeClr val="tx1"/>
                  </a:solidFill>
                </a:rPr>
                <a:t>X</a:t>
              </a:r>
            </a:p>
          </p:txBody>
        </p:sp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B384E183-5423-7C8C-062E-7530DF1DD583}"/>
                </a:ext>
              </a:extLst>
            </p:cNvPr>
            <p:cNvSpPr/>
            <p:nvPr/>
          </p:nvSpPr>
          <p:spPr>
            <a:xfrm>
              <a:off x="13602" y="4407"/>
              <a:ext cx="354" cy="35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>
                  <a:solidFill>
                    <a:schemeClr val="tx1"/>
                  </a:solidFill>
                </a:rPr>
                <a:t>Y</a:t>
              </a:r>
            </a:p>
          </p:txBody>
        </p:sp>
        <p:cxnSp>
          <p:nvCxnSpPr>
            <p:cNvPr id="27" name="直接箭头连接符 16">
              <a:extLst>
                <a:ext uri="{FF2B5EF4-FFF2-40B4-BE49-F238E27FC236}">
                  <a16:creationId xmlns:a16="http://schemas.microsoft.com/office/drawing/2014/main" id="{A451F09A-0F13-0241-E822-CF1323649DDF}"/>
                </a:ext>
              </a:extLst>
            </p:cNvPr>
            <p:cNvCxnSpPr>
              <a:stCxn id="25" idx="6"/>
              <a:endCxn id="26" idx="2"/>
            </p:cNvCxnSpPr>
            <p:nvPr/>
          </p:nvCxnSpPr>
          <p:spPr>
            <a:xfrm>
              <a:off x="11423" y="4585"/>
              <a:ext cx="2179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箭头连接符 17">
              <a:extLst>
                <a:ext uri="{FF2B5EF4-FFF2-40B4-BE49-F238E27FC236}">
                  <a16:creationId xmlns:a16="http://schemas.microsoft.com/office/drawing/2014/main" id="{AFC41B4C-F5AD-2FC8-B795-344DF096DFF0}"/>
                </a:ext>
              </a:extLst>
            </p:cNvPr>
            <p:cNvCxnSpPr>
              <a:stCxn id="24" idx="3"/>
              <a:endCxn id="25" idx="7"/>
            </p:cNvCxnSpPr>
            <p:nvPr/>
          </p:nvCxnSpPr>
          <p:spPr>
            <a:xfrm flipH="1">
              <a:off x="11371" y="3344"/>
              <a:ext cx="1020" cy="1115"/>
            </a:xfrm>
            <a:prstGeom prst="straightConnector1">
              <a:avLst/>
            </a:prstGeom>
            <a:ln w="12700">
              <a:solidFill>
                <a:srgbClr val="B2B2B2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箭头连接符 18">
              <a:extLst>
                <a:ext uri="{FF2B5EF4-FFF2-40B4-BE49-F238E27FC236}">
                  <a16:creationId xmlns:a16="http://schemas.microsoft.com/office/drawing/2014/main" id="{E0A8CE30-25C2-6D1F-C9A2-6239F393F43B}"/>
                </a:ext>
              </a:extLst>
            </p:cNvPr>
            <p:cNvCxnSpPr>
              <a:stCxn id="24" idx="5"/>
              <a:endCxn id="26" idx="1"/>
            </p:cNvCxnSpPr>
            <p:nvPr/>
          </p:nvCxnSpPr>
          <p:spPr>
            <a:xfrm>
              <a:off x="12641" y="3344"/>
              <a:ext cx="1013" cy="1115"/>
            </a:xfrm>
            <a:prstGeom prst="straightConnector1">
              <a:avLst/>
            </a:prstGeom>
            <a:ln w="12700">
              <a:solidFill>
                <a:srgbClr val="B2B2B2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0" name="图片 29">
            <a:extLst>
              <a:ext uri="{FF2B5EF4-FFF2-40B4-BE49-F238E27FC236}">
                <a16:creationId xmlns:a16="http://schemas.microsoft.com/office/drawing/2014/main" id="{3369AC9C-6C18-CA5F-A2DA-348D68CFA0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42200" y="4090670"/>
            <a:ext cx="224790" cy="137160"/>
          </a:xfrm>
          <a:prstGeom prst="rect">
            <a:avLst/>
          </a:prstGeom>
        </p:spPr>
      </p:pic>
      <p:sp>
        <p:nvSpPr>
          <p:cNvPr id="31" name="文本框 30">
            <a:extLst>
              <a:ext uri="{FF2B5EF4-FFF2-40B4-BE49-F238E27FC236}">
                <a16:creationId xmlns:a16="http://schemas.microsoft.com/office/drawing/2014/main" id="{31C9D758-69A1-29BC-5F40-3CA5625F8E86}"/>
              </a:ext>
            </a:extLst>
          </p:cNvPr>
          <p:cNvSpPr txBox="1"/>
          <p:nvPr/>
        </p:nvSpPr>
        <p:spPr>
          <a:xfrm>
            <a:off x="4521200" y="4544695"/>
            <a:ext cx="14655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>
                <a:solidFill>
                  <a:srgbClr val="FF0000"/>
                </a:solidFill>
                <a:sym typeface="+mn-ea"/>
              </a:rPr>
              <a:t>Z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是混淆变量</a:t>
            </a:r>
            <a:endParaRPr lang="zh-CN" altLang="en-US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F75E9543-F8AE-BCAF-15BD-484ED23AA4E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95074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1025912" y="436469"/>
            <a:ext cx="65670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  <a:sym typeface="+mn-ea"/>
              </a:rPr>
              <a:t>Counterfactual</a:t>
            </a:r>
            <a:r>
              <a:rPr lang="en-US" altLang="zh-CN" sz="3600" dirty="0">
                <a:solidFill>
                  <a:srgbClr val="C00000"/>
                </a:solidFill>
                <a:latin typeface="Calibri"/>
                <a:ea typeface="宋体" panose="02010600030101010101" pitchFamily="2" charset="-122"/>
                <a:sym typeface="+mn-ea"/>
              </a:rPr>
              <a:t>:</a:t>
            </a:r>
            <a:r>
              <a:rPr lang="zh-CN" altLang="en-US" sz="3600" dirty="0">
                <a:solidFill>
                  <a:srgbClr val="C00000"/>
                </a:solidFill>
                <a:latin typeface="Calibri"/>
                <a:ea typeface="宋体" panose="02010600030101010101" pitchFamily="2" charset="-122"/>
                <a:sym typeface="+mn-ea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Calibri"/>
                <a:ea typeface="宋体" panose="02010600030101010101" pitchFamily="2" charset="-122"/>
                <a:sym typeface="+mn-ea"/>
              </a:rPr>
              <a:t>step</a:t>
            </a:r>
            <a:r>
              <a:rPr lang="zh-CN" altLang="en-US" sz="3600" dirty="0">
                <a:solidFill>
                  <a:srgbClr val="C00000"/>
                </a:solidFill>
                <a:latin typeface="Calibri"/>
                <a:ea typeface="宋体" panose="02010600030101010101" pitchFamily="2" charset="-122"/>
                <a:sym typeface="+mn-ea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Calibri"/>
                <a:ea typeface="宋体" panose="02010600030101010101" pitchFamily="2" charset="-122"/>
                <a:sym typeface="+mn-ea"/>
              </a:rPr>
              <a:t>by</a:t>
            </a:r>
            <a:r>
              <a:rPr lang="zh-CN" altLang="en-US" sz="3600" dirty="0">
                <a:solidFill>
                  <a:srgbClr val="C00000"/>
                </a:solidFill>
                <a:latin typeface="Calibri"/>
                <a:ea typeface="宋体" panose="02010600030101010101" pitchFamily="2" charset="-122"/>
                <a:sym typeface="+mn-ea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Calibri"/>
                <a:ea typeface="宋体" panose="02010600030101010101" pitchFamily="2" charset="-122"/>
                <a:sym typeface="+mn-ea"/>
              </a:rPr>
              <a:t>step</a:t>
            </a:r>
            <a:endParaRPr kumimoji="0" lang="en-US" altLang="zh-CN" sz="36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  <a:sym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34" name="内容占位符 33"/>
          <p:cNvSpPr>
            <a:spLocks noGrp="1"/>
          </p:cNvSpPr>
          <p:nvPr>
            <p:ph idx="1"/>
          </p:nvPr>
        </p:nvSpPr>
        <p:spPr>
          <a:xfrm>
            <a:off x="814070" y="1432560"/>
            <a:ext cx="7294879" cy="5151755"/>
          </a:xfrm>
        </p:spPr>
        <p:txBody>
          <a:bodyPr>
            <a:normAutofit fontScale="97500"/>
          </a:bodyPr>
          <a:lstStyle/>
          <a:p>
            <a:pPr lvl="0" fontAlgn="auto">
              <a:lnSpc>
                <a:spcPct val="120000"/>
              </a:lnSpc>
            </a:pPr>
            <a:r>
              <a:rPr lang="zh-CN" altLang="en-US" sz="1400" dirty="0">
                <a:solidFill>
                  <a:srgbClr val="FF0000"/>
                </a:solidFill>
                <a:sym typeface="+mn-ea"/>
              </a:rPr>
              <a:t>问题</a:t>
            </a:r>
            <a:r>
              <a:rPr lang="zh-CN" altLang="en-US" sz="1400" dirty="0">
                <a:sym typeface="+mn-ea"/>
              </a:rPr>
              <a:t>：一名学生的实际数据为</a:t>
            </a:r>
            <a:r>
              <a:rPr lang="en-US" altLang="zh-CN" sz="1400" dirty="0">
                <a:sym typeface="+mn-ea"/>
              </a:rPr>
              <a:t>(X, H, Y) = (0.5, 1, 1.5)</a:t>
            </a:r>
            <a:r>
              <a:rPr lang="zh-CN" altLang="en-US" sz="1400" dirty="0">
                <a:sym typeface="+mn-ea"/>
              </a:rPr>
              <a:t>。问当初该学生的作业量如果是实际作业量的两倍，即</a:t>
            </a:r>
            <a:r>
              <a:rPr lang="en-US" altLang="zh-CN" sz="1400" dirty="0">
                <a:sym typeface="+mn-ea"/>
              </a:rPr>
              <a:t>H=2</a:t>
            </a:r>
            <a:r>
              <a:rPr lang="zh-CN" altLang="en-US" sz="1400" dirty="0">
                <a:sym typeface="+mn-ea"/>
              </a:rPr>
              <a:t>，该学生的成绩</a:t>
            </a:r>
            <a:r>
              <a:rPr lang="en-US" altLang="zh-CN" sz="1400" dirty="0">
                <a:sym typeface="+mn-ea"/>
              </a:rPr>
              <a:t>Y</a:t>
            </a:r>
            <a:r>
              <a:rPr lang="zh-CN" altLang="en-US" sz="1400" dirty="0">
                <a:sym typeface="+mn-ea"/>
              </a:rPr>
              <a:t>会是多少？</a:t>
            </a:r>
            <a:endParaRPr lang="en-US" altLang="zh-CN" sz="1400" dirty="0">
              <a:sym typeface="+mn-ea"/>
            </a:endParaRPr>
          </a:p>
          <a:p>
            <a:pPr lvl="0" fontAlgn="auto">
              <a:lnSpc>
                <a:spcPct val="120000"/>
              </a:lnSpc>
            </a:pPr>
            <a:r>
              <a:rPr lang="en-US" altLang="zh-CN" sz="1400" dirty="0">
                <a:sym typeface="+mn-ea"/>
              </a:rPr>
              <a:t>1.</a:t>
            </a:r>
            <a:r>
              <a:rPr lang="en-US" altLang="zh-CN" sz="1400" dirty="0">
                <a:solidFill>
                  <a:srgbClr val="FF0000"/>
                </a:solidFill>
                <a:sym typeface="+mn-ea"/>
              </a:rPr>
              <a:t> </a:t>
            </a:r>
            <a:r>
              <a:rPr lang="zh-CN" altLang="en-US" sz="1400" dirty="0">
                <a:solidFill>
                  <a:srgbClr val="FF0000"/>
                </a:solidFill>
                <a:sym typeface="+mn-ea"/>
              </a:rPr>
              <a:t>溯因：根据证据确定</a:t>
            </a:r>
            <a:r>
              <a:rPr lang="en-US" altLang="zh-CN" sz="1400" dirty="0">
                <a:solidFill>
                  <a:srgbClr val="FF0000"/>
                </a:solidFill>
                <a:sym typeface="+mn-ea"/>
              </a:rPr>
              <a:t>U</a:t>
            </a:r>
            <a:endParaRPr lang="zh-CN" altLang="en-US" sz="1400" dirty="0">
              <a:sym typeface="+mn-ea"/>
            </a:endParaRPr>
          </a:p>
          <a:p>
            <a:pPr lvl="1" fontAlgn="auto">
              <a:lnSpc>
                <a:spcPct val="120000"/>
              </a:lnSpc>
            </a:pPr>
            <a:r>
              <a:rPr lang="zh-CN" altLang="en-US" sz="1400" dirty="0">
                <a:sym typeface="+mn-ea"/>
              </a:rPr>
              <a:t>求解以</a:t>
            </a:r>
            <a:r>
              <a:rPr lang="en-US" altLang="zh-CN" sz="1400" dirty="0">
                <a:sym typeface="+mn-ea"/>
              </a:rPr>
              <a:t>U</a:t>
            </a:r>
            <a:r>
              <a:rPr lang="zh-CN" altLang="en-US" sz="1400" dirty="0">
                <a:sym typeface="+mn-ea"/>
              </a:rPr>
              <a:t>为变量的</a:t>
            </a:r>
            <a:r>
              <a:rPr lang="en-US" altLang="zh-CN" sz="1400" dirty="0">
                <a:sym typeface="+mn-ea"/>
              </a:rPr>
              <a:t>SCM</a:t>
            </a:r>
            <a:r>
              <a:rPr lang="zh-CN" altLang="en-US" sz="1400" dirty="0">
                <a:sym typeface="+mn-ea"/>
              </a:rPr>
              <a:t>方程</a:t>
            </a:r>
            <a:endParaRPr lang="en-US" altLang="zh-CN" sz="1400" dirty="0">
              <a:sym typeface="+mn-ea"/>
            </a:endParaRPr>
          </a:p>
          <a:p>
            <a:pPr lvl="2" fontAlgn="auto">
              <a:lnSpc>
                <a:spcPct val="120000"/>
              </a:lnSpc>
            </a:pPr>
            <a:r>
              <a:rPr lang="en-US" altLang="zh-CN" dirty="0">
                <a:sym typeface="+mn-ea"/>
              </a:rPr>
              <a:t>0.5 = U</a:t>
            </a:r>
            <a:r>
              <a:rPr lang="en-US" altLang="zh-CN" baseline="-25000" dirty="0">
                <a:uFillTx/>
                <a:sym typeface="+mn-ea"/>
              </a:rPr>
              <a:t>X</a:t>
            </a:r>
            <a:endParaRPr lang="en-US" altLang="zh-CN" dirty="0">
              <a:sym typeface="+mn-ea"/>
            </a:endParaRPr>
          </a:p>
          <a:p>
            <a:pPr lvl="2" fontAlgn="auto">
              <a:lnSpc>
                <a:spcPct val="120000"/>
              </a:lnSpc>
            </a:pPr>
            <a:r>
              <a:rPr lang="en-US" altLang="zh-CN" dirty="0">
                <a:sym typeface="+mn-ea"/>
              </a:rPr>
              <a:t>1 = </a:t>
            </a:r>
            <a:r>
              <a:rPr lang="en-US" dirty="0">
                <a:sym typeface="+mn-ea"/>
              </a:rPr>
              <a:t>0.5X + U</a:t>
            </a:r>
            <a:r>
              <a:rPr lang="en-US" baseline="-25000" dirty="0">
                <a:uFillTx/>
                <a:sym typeface="+mn-ea"/>
              </a:rPr>
              <a:t>H</a:t>
            </a:r>
            <a:endParaRPr lang="en-US" dirty="0">
              <a:sym typeface="+mn-ea"/>
            </a:endParaRPr>
          </a:p>
          <a:p>
            <a:pPr lvl="2" fontAlgn="auto">
              <a:lnSpc>
                <a:spcPct val="120000"/>
              </a:lnSpc>
            </a:pPr>
            <a:r>
              <a:rPr lang="en-US" dirty="0">
                <a:sym typeface="+mn-ea"/>
              </a:rPr>
              <a:t>1.5 = 0.7X + 0.4H + U</a:t>
            </a:r>
            <a:r>
              <a:rPr lang="en-US" baseline="-25000" dirty="0">
                <a:uFillTx/>
                <a:sym typeface="+mn-ea"/>
              </a:rPr>
              <a:t>Y</a:t>
            </a:r>
            <a:endParaRPr lang="zh-CN" altLang="en-US" dirty="0">
              <a:sym typeface="+mn-ea"/>
            </a:endParaRPr>
          </a:p>
          <a:p>
            <a:pPr lvl="1" fontAlgn="auto">
              <a:lnSpc>
                <a:spcPct val="120000"/>
              </a:lnSpc>
            </a:pPr>
            <a:r>
              <a:rPr lang="zh-CN" altLang="en-US" sz="1400" dirty="0">
                <a:sym typeface="+mn-ea"/>
              </a:rPr>
              <a:t>得到该名学生的</a:t>
            </a:r>
            <a:r>
              <a:rPr lang="en-US" altLang="zh-CN" sz="1400" dirty="0">
                <a:sym typeface="+mn-ea"/>
              </a:rPr>
              <a:t>U = (U</a:t>
            </a:r>
            <a:r>
              <a:rPr lang="en-US" altLang="zh-CN" sz="1400" baseline="-25000" dirty="0">
                <a:uFillTx/>
                <a:sym typeface="+mn-ea"/>
              </a:rPr>
              <a:t>X</a:t>
            </a:r>
            <a:r>
              <a:rPr lang="en-US" altLang="zh-CN" sz="1400" dirty="0">
                <a:sym typeface="+mn-ea"/>
              </a:rPr>
              <a:t>, </a:t>
            </a:r>
            <a:r>
              <a:rPr lang="en-US" sz="1400" dirty="0">
                <a:sym typeface="+mn-ea"/>
              </a:rPr>
              <a:t>U</a:t>
            </a:r>
            <a:r>
              <a:rPr lang="en-US" sz="1400" baseline="-25000" dirty="0">
                <a:uFillTx/>
                <a:sym typeface="+mn-ea"/>
              </a:rPr>
              <a:t>H</a:t>
            </a:r>
            <a:r>
              <a:rPr lang="en-US" altLang="zh-CN" sz="1400" dirty="0">
                <a:sym typeface="+mn-ea"/>
              </a:rPr>
              <a:t>, </a:t>
            </a:r>
            <a:r>
              <a:rPr lang="en-US" sz="1400" dirty="0">
                <a:sym typeface="+mn-ea"/>
              </a:rPr>
              <a:t>U</a:t>
            </a:r>
            <a:r>
              <a:rPr lang="en-US" sz="1400" baseline="-25000" dirty="0">
                <a:uFillTx/>
                <a:sym typeface="+mn-ea"/>
              </a:rPr>
              <a:t>Y</a:t>
            </a:r>
            <a:r>
              <a:rPr lang="en-US" altLang="zh-CN" sz="1400" dirty="0">
                <a:sym typeface="+mn-ea"/>
              </a:rPr>
              <a:t>) = (0.5, 0.75, 0.75)</a:t>
            </a:r>
            <a:endParaRPr lang="zh-CN" altLang="en-US" sz="1400" dirty="0">
              <a:sym typeface="+mn-ea"/>
            </a:endParaRPr>
          </a:p>
          <a:p>
            <a:pPr lvl="0" fontAlgn="auto">
              <a:lnSpc>
                <a:spcPct val="120000"/>
              </a:lnSpc>
            </a:pPr>
            <a:r>
              <a:rPr lang="en-US" altLang="zh-CN" sz="1400" dirty="0">
                <a:sym typeface="+mn-ea"/>
              </a:rPr>
              <a:t>2. </a:t>
            </a:r>
            <a:r>
              <a:rPr lang="zh-CN" altLang="en-US" sz="1400" dirty="0">
                <a:solidFill>
                  <a:srgbClr val="FF0000"/>
                </a:solidFill>
                <a:sym typeface="+mn-ea"/>
              </a:rPr>
              <a:t>作用：修改模型，对兴趣变量直接赋值</a:t>
            </a:r>
            <a:endParaRPr lang="zh-CN" altLang="en-US" sz="1400" dirty="0">
              <a:sym typeface="+mn-ea"/>
            </a:endParaRPr>
          </a:p>
          <a:p>
            <a:pPr lvl="1" fontAlgn="auto">
              <a:lnSpc>
                <a:spcPct val="120000"/>
              </a:lnSpc>
            </a:pPr>
            <a:r>
              <a:rPr lang="zh-CN" altLang="en-US" sz="1400" dirty="0">
                <a:sym typeface="+mn-ea"/>
              </a:rPr>
              <a:t>用</a:t>
            </a:r>
            <a:r>
              <a:rPr lang="en-US" altLang="zh-CN" sz="1400" dirty="0">
                <a:sym typeface="+mn-ea"/>
              </a:rPr>
              <a:t>H = 2</a:t>
            </a:r>
            <a:r>
              <a:rPr lang="zh-CN" altLang="en-US" sz="1400" dirty="0">
                <a:sym typeface="+mn-ea"/>
              </a:rPr>
              <a:t>代替给</a:t>
            </a:r>
            <a:r>
              <a:rPr lang="en-US" altLang="zh-CN" sz="1400" dirty="0">
                <a:sym typeface="+mn-ea"/>
              </a:rPr>
              <a:t>H</a:t>
            </a:r>
            <a:r>
              <a:rPr lang="zh-CN" altLang="en-US" sz="1400" dirty="0">
                <a:sym typeface="+mn-ea"/>
              </a:rPr>
              <a:t>赋值的方程</a:t>
            </a:r>
            <a:r>
              <a:rPr lang="en-US" altLang="zh-CN" sz="1400" dirty="0">
                <a:sym typeface="+mn-ea"/>
              </a:rPr>
              <a:t> H = 0.5X + </a:t>
            </a:r>
            <a:r>
              <a:rPr lang="en-US" sz="1400" dirty="0">
                <a:sym typeface="+mn-ea"/>
              </a:rPr>
              <a:t>U</a:t>
            </a:r>
            <a:r>
              <a:rPr lang="en-US" sz="1400" baseline="-25000" dirty="0">
                <a:uFillTx/>
                <a:sym typeface="+mn-ea"/>
              </a:rPr>
              <a:t>H</a:t>
            </a:r>
          </a:p>
          <a:p>
            <a:pPr lvl="2" fontAlgn="auto">
              <a:lnSpc>
                <a:spcPct val="120000"/>
              </a:lnSpc>
            </a:pPr>
            <a:r>
              <a:rPr lang="en-US" altLang="zh-CN" dirty="0">
                <a:sym typeface="+mn-ea"/>
              </a:rPr>
              <a:t>X = U</a:t>
            </a:r>
            <a:r>
              <a:rPr lang="en-US" altLang="zh-CN" baseline="-25000" dirty="0">
                <a:uFillTx/>
                <a:sym typeface="+mn-ea"/>
              </a:rPr>
              <a:t>X</a:t>
            </a:r>
            <a:endParaRPr lang="en-US" altLang="zh-CN" dirty="0">
              <a:sym typeface="+mn-ea"/>
            </a:endParaRPr>
          </a:p>
          <a:p>
            <a:pPr lvl="2" fontAlgn="auto">
              <a:lnSpc>
                <a:spcPct val="120000"/>
              </a:lnSpc>
            </a:pPr>
            <a:r>
              <a:rPr lang="en-US" altLang="zh-CN" dirty="0">
                <a:solidFill>
                  <a:srgbClr val="FF0000"/>
                </a:solidFill>
                <a:sym typeface="+mn-ea"/>
              </a:rPr>
              <a:t>H = </a:t>
            </a:r>
            <a:r>
              <a:rPr lang="en-US" dirty="0">
                <a:solidFill>
                  <a:srgbClr val="FF0000"/>
                </a:solidFill>
                <a:sym typeface="+mn-ea"/>
              </a:rPr>
              <a:t>2</a:t>
            </a:r>
            <a:endParaRPr lang="en-US" dirty="0">
              <a:sym typeface="+mn-ea"/>
            </a:endParaRPr>
          </a:p>
          <a:p>
            <a:pPr lvl="2" fontAlgn="auto">
              <a:lnSpc>
                <a:spcPct val="120000"/>
              </a:lnSpc>
            </a:pPr>
            <a:r>
              <a:rPr lang="en-US" dirty="0">
                <a:sym typeface="+mn-ea"/>
              </a:rPr>
              <a:t>Y = 0.7X + 0.4H + U</a:t>
            </a:r>
            <a:r>
              <a:rPr lang="en-US" baseline="-25000" dirty="0">
                <a:uFillTx/>
                <a:sym typeface="+mn-ea"/>
              </a:rPr>
              <a:t>Y</a:t>
            </a:r>
            <a:endParaRPr lang="zh-CN" altLang="en-US" dirty="0">
              <a:sym typeface="+mn-ea"/>
            </a:endParaRPr>
          </a:p>
          <a:p>
            <a:pPr lvl="0" fontAlgn="auto">
              <a:lnSpc>
                <a:spcPct val="120000"/>
              </a:lnSpc>
            </a:pPr>
            <a:endParaRPr lang="en-US" altLang="zh-CN" sz="1400" baseline="-25000" dirty="0">
              <a:solidFill>
                <a:srgbClr val="FF0000"/>
              </a:solidFill>
              <a:uFillTx/>
              <a:sym typeface="+mn-ea"/>
            </a:endParaRPr>
          </a:p>
        </p:txBody>
      </p:sp>
      <p:pic>
        <p:nvPicPr>
          <p:cNvPr id="35" name="图片 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78925" y="5979160"/>
            <a:ext cx="76200" cy="114300"/>
          </a:xfrm>
          <a:prstGeom prst="rect">
            <a:avLst/>
          </a:prstGeom>
        </p:spPr>
      </p:pic>
      <p:grpSp>
        <p:nvGrpSpPr>
          <p:cNvPr id="24" name="组合 23"/>
          <p:cNvGrpSpPr/>
          <p:nvPr/>
        </p:nvGrpSpPr>
        <p:grpSpPr>
          <a:xfrm>
            <a:off x="9499600" y="1871345"/>
            <a:ext cx="1833245" cy="1678940"/>
            <a:chOff x="13683" y="2933"/>
            <a:chExt cx="2887" cy="2644"/>
          </a:xfrm>
        </p:grpSpPr>
        <p:sp>
          <p:nvSpPr>
            <p:cNvPr id="25" name="椭圆 24"/>
            <p:cNvSpPr/>
            <p:nvPr/>
          </p:nvSpPr>
          <p:spPr>
            <a:xfrm>
              <a:off x="14953" y="3856"/>
              <a:ext cx="354" cy="35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H</a:t>
              </a:r>
            </a:p>
          </p:txBody>
        </p:sp>
        <p:sp>
          <p:nvSpPr>
            <p:cNvPr id="26" name="椭圆 25"/>
            <p:cNvSpPr/>
            <p:nvPr/>
          </p:nvSpPr>
          <p:spPr>
            <a:xfrm>
              <a:off x="13683" y="5222"/>
              <a:ext cx="354" cy="35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X</a:t>
              </a:r>
            </a:p>
          </p:txBody>
        </p:sp>
        <p:sp>
          <p:nvSpPr>
            <p:cNvPr id="27" name="椭圆 26"/>
            <p:cNvSpPr/>
            <p:nvPr/>
          </p:nvSpPr>
          <p:spPr>
            <a:xfrm>
              <a:off x="16216" y="5222"/>
              <a:ext cx="354" cy="35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Y</a:t>
              </a:r>
            </a:p>
          </p:txBody>
        </p:sp>
        <p:cxnSp>
          <p:nvCxnSpPr>
            <p:cNvPr id="28" name="直接箭头连接符 27"/>
            <p:cNvCxnSpPr>
              <a:stCxn id="26" idx="6"/>
              <a:endCxn id="27" idx="2"/>
            </p:cNvCxnSpPr>
            <p:nvPr/>
          </p:nvCxnSpPr>
          <p:spPr>
            <a:xfrm>
              <a:off x="14037" y="5400"/>
              <a:ext cx="2179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箭头连接符 28"/>
            <p:cNvCxnSpPr>
              <a:stCxn id="26" idx="7"/>
              <a:endCxn id="25" idx="3"/>
            </p:cNvCxnSpPr>
            <p:nvPr/>
          </p:nvCxnSpPr>
          <p:spPr>
            <a:xfrm flipV="1">
              <a:off x="13985" y="4159"/>
              <a:ext cx="1020" cy="111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箭头连接符 29"/>
            <p:cNvCxnSpPr>
              <a:stCxn id="25" idx="5"/>
              <a:endCxn id="27" idx="1"/>
            </p:cNvCxnSpPr>
            <p:nvPr/>
          </p:nvCxnSpPr>
          <p:spPr>
            <a:xfrm>
              <a:off x="15255" y="4159"/>
              <a:ext cx="1013" cy="111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椭圆 30"/>
            <p:cNvSpPr/>
            <p:nvPr/>
          </p:nvSpPr>
          <p:spPr>
            <a:xfrm>
              <a:off x="14953" y="2933"/>
              <a:ext cx="354" cy="35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U</a:t>
              </a:r>
              <a:r>
                <a:rPr kumimoji="0" lang="en-US" altLang="zh-CN" sz="1000" b="0" i="0" u="none" strike="noStrike" kern="1200" cap="none" spc="0" normalizeH="0" baseline="-2500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H</a:t>
              </a:r>
            </a:p>
          </p:txBody>
        </p:sp>
        <p:sp>
          <p:nvSpPr>
            <p:cNvPr id="32" name="椭圆 31"/>
            <p:cNvSpPr/>
            <p:nvPr/>
          </p:nvSpPr>
          <p:spPr>
            <a:xfrm>
              <a:off x="13683" y="4299"/>
              <a:ext cx="354" cy="35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U</a:t>
              </a:r>
              <a:r>
                <a:rPr kumimoji="0" lang="en-US" altLang="zh-CN" sz="1000" b="0" i="0" u="none" strike="noStrike" kern="1200" cap="none" spc="0" normalizeH="0" baseline="-2500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X</a:t>
              </a:r>
            </a:p>
          </p:txBody>
        </p:sp>
        <p:sp>
          <p:nvSpPr>
            <p:cNvPr id="33" name="椭圆 32"/>
            <p:cNvSpPr/>
            <p:nvPr/>
          </p:nvSpPr>
          <p:spPr>
            <a:xfrm>
              <a:off x="16216" y="4299"/>
              <a:ext cx="354" cy="35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U</a:t>
              </a:r>
              <a:r>
                <a:rPr kumimoji="0" lang="en-US" altLang="zh-CN" sz="1000" b="0" i="0" u="none" strike="noStrike" kern="1200" cap="none" spc="0" normalizeH="0" baseline="-2500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Y</a:t>
              </a:r>
            </a:p>
          </p:txBody>
        </p:sp>
        <p:cxnSp>
          <p:nvCxnSpPr>
            <p:cNvPr id="36" name="直接箭头连接符 35"/>
            <p:cNvCxnSpPr>
              <a:stCxn id="32" idx="4"/>
              <a:endCxn id="26" idx="0"/>
            </p:cNvCxnSpPr>
            <p:nvPr/>
          </p:nvCxnSpPr>
          <p:spPr>
            <a:xfrm>
              <a:off x="13860" y="4654"/>
              <a:ext cx="0" cy="56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箭头连接符 36"/>
            <p:cNvCxnSpPr>
              <a:stCxn id="31" idx="4"/>
              <a:endCxn id="25" idx="0"/>
            </p:cNvCxnSpPr>
            <p:nvPr/>
          </p:nvCxnSpPr>
          <p:spPr>
            <a:xfrm>
              <a:off x="15130" y="3288"/>
              <a:ext cx="0" cy="56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箭头连接符 37"/>
            <p:cNvCxnSpPr>
              <a:stCxn id="33" idx="4"/>
              <a:endCxn id="27" idx="0"/>
            </p:cNvCxnSpPr>
            <p:nvPr/>
          </p:nvCxnSpPr>
          <p:spPr>
            <a:xfrm>
              <a:off x="16393" y="4654"/>
              <a:ext cx="0" cy="56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文本框 38"/>
            <p:cNvSpPr txBox="1"/>
            <p:nvPr/>
          </p:nvSpPr>
          <p:spPr>
            <a:xfrm rot="18780000">
              <a:off x="14000" y="4321"/>
              <a:ext cx="793" cy="3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a=0.5</a:t>
              </a:r>
            </a:p>
          </p:txBody>
        </p:sp>
        <p:sp>
          <p:nvSpPr>
            <p:cNvPr id="40" name="文本框 39"/>
            <p:cNvSpPr txBox="1"/>
            <p:nvPr/>
          </p:nvSpPr>
          <p:spPr>
            <a:xfrm rot="2820000">
              <a:off x="15443" y="4318"/>
              <a:ext cx="793" cy="3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c=0.4</a:t>
              </a:r>
            </a:p>
          </p:txBody>
        </p:sp>
        <p:sp>
          <p:nvSpPr>
            <p:cNvPr id="41" name="文本框 40"/>
            <p:cNvSpPr txBox="1"/>
            <p:nvPr/>
          </p:nvSpPr>
          <p:spPr>
            <a:xfrm>
              <a:off x="14713" y="5027"/>
              <a:ext cx="805" cy="3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b=0.7</a:t>
              </a: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10269855" y="2096770"/>
            <a:ext cx="32258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X</a:t>
            </a:r>
          </a:p>
        </p:txBody>
      </p:sp>
      <p:grpSp>
        <p:nvGrpSpPr>
          <p:cNvPr id="64" name="组合 63"/>
          <p:cNvGrpSpPr/>
          <p:nvPr/>
        </p:nvGrpSpPr>
        <p:grpSpPr>
          <a:xfrm>
            <a:off x="9394825" y="4213225"/>
            <a:ext cx="2376170" cy="1338580"/>
            <a:chOff x="14795" y="6983"/>
            <a:chExt cx="3742" cy="2108"/>
          </a:xfrm>
        </p:grpSpPr>
        <p:grpSp>
          <p:nvGrpSpPr>
            <p:cNvPr id="42" name="组合 41"/>
            <p:cNvGrpSpPr/>
            <p:nvPr/>
          </p:nvGrpSpPr>
          <p:grpSpPr>
            <a:xfrm>
              <a:off x="14949" y="7370"/>
              <a:ext cx="2887" cy="1721"/>
              <a:chOff x="13683" y="3856"/>
              <a:chExt cx="2887" cy="1721"/>
            </a:xfrm>
          </p:grpSpPr>
          <p:sp>
            <p:nvSpPr>
              <p:cNvPr id="43" name="椭圆 42"/>
              <p:cNvSpPr/>
              <p:nvPr/>
            </p:nvSpPr>
            <p:spPr>
              <a:xfrm>
                <a:off x="14953" y="3856"/>
                <a:ext cx="354" cy="355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rPr>
                  <a:t>H</a:t>
                </a:r>
              </a:p>
            </p:txBody>
          </p:sp>
          <p:sp>
            <p:nvSpPr>
              <p:cNvPr id="44" name="椭圆 43"/>
              <p:cNvSpPr/>
              <p:nvPr/>
            </p:nvSpPr>
            <p:spPr>
              <a:xfrm>
                <a:off x="13683" y="5222"/>
                <a:ext cx="354" cy="355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rPr>
                  <a:t>X</a:t>
                </a:r>
              </a:p>
            </p:txBody>
          </p:sp>
          <p:sp>
            <p:nvSpPr>
              <p:cNvPr id="45" name="椭圆 44"/>
              <p:cNvSpPr/>
              <p:nvPr/>
            </p:nvSpPr>
            <p:spPr>
              <a:xfrm>
                <a:off x="16216" y="5222"/>
                <a:ext cx="354" cy="355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rPr>
                  <a:t>Y</a:t>
                </a:r>
              </a:p>
            </p:txBody>
          </p:sp>
          <p:cxnSp>
            <p:nvCxnSpPr>
              <p:cNvPr id="46" name="直接箭头连接符 45"/>
              <p:cNvCxnSpPr>
                <a:stCxn id="44" idx="6"/>
                <a:endCxn id="45" idx="2"/>
              </p:cNvCxnSpPr>
              <p:nvPr/>
            </p:nvCxnSpPr>
            <p:spPr>
              <a:xfrm>
                <a:off x="14037" y="5400"/>
                <a:ext cx="2179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直接箭头连接符 47"/>
              <p:cNvCxnSpPr>
                <a:stCxn id="43" idx="5"/>
                <a:endCxn id="45" idx="1"/>
              </p:cNvCxnSpPr>
              <p:nvPr/>
            </p:nvCxnSpPr>
            <p:spPr>
              <a:xfrm>
                <a:off x="15255" y="4159"/>
                <a:ext cx="1013" cy="1115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" name="椭圆 49"/>
              <p:cNvSpPr/>
              <p:nvPr/>
            </p:nvSpPr>
            <p:spPr>
              <a:xfrm>
                <a:off x="13683" y="4299"/>
                <a:ext cx="354" cy="35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rPr>
                  <a:t>U</a:t>
                </a:r>
                <a:r>
                  <a:rPr kumimoji="0" lang="en-US" altLang="zh-CN" sz="1000" b="0" i="0" u="none" strike="noStrike" kern="1200" cap="none" spc="0" normalizeH="0" baseline="-2500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rPr>
                  <a:t>X</a:t>
                </a:r>
              </a:p>
            </p:txBody>
          </p:sp>
          <p:sp>
            <p:nvSpPr>
              <p:cNvPr id="51" name="椭圆 50"/>
              <p:cNvSpPr/>
              <p:nvPr/>
            </p:nvSpPr>
            <p:spPr>
              <a:xfrm>
                <a:off x="16216" y="4299"/>
                <a:ext cx="354" cy="35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rPr>
                  <a:t>U</a:t>
                </a:r>
                <a:r>
                  <a:rPr kumimoji="0" lang="en-US" altLang="zh-CN" sz="1000" b="0" i="0" u="none" strike="noStrike" kern="1200" cap="none" spc="0" normalizeH="0" baseline="-2500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rPr>
                  <a:t>Y</a:t>
                </a:r>
              </a:p>
            </p:txBody>
          </p:sp>
          <p:cxnSp>
            <p:nvCxnSpPr>
              <p:cNvPr id="52" name="直接箭头连接符 51"/>
              <p:cNvCxnSpPr>
                <a:stCxn id="50" idx="4"/>
                <a:endCxn id="44" idx="0"/>
              </p:cNvCxnSpPr>
              <p:nvPr/>
            </p:nvCxnSpPr>
            <p:spPr>
              <a:xfrm>
                <a:off x="13860" y="4654"/>
                <a:ext cx="0" cy="56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直接箭头连接符 53"/>
              <p:cNvCxnSpPr>
                <a:stCxn id="51" idx="4"/>
                <a:endCxn id="45" idx="0"/>
              </p:cNvCxnSpPr>
              <p:nvPr/>
            </p:nvCxnSpPr>
            <p:spPr>
              <a:xfrm>
                <a:off x="16393" y="4654"/>
                <a:ext cx="0" cy="56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" name="文本框 55"/>
              <p:cNvSpPr txBox="1"/>
              <p:nvPr/>
            </p:nvSpPr>
            <p:spPr>
              <a:xfrm rot="2820000">
                <a:off x="15443" y="4318"/>
                <a:ext cx="793" cy="3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rPr>
                  <a:t>c=0.4</a:t>
                </a:r>
              </a:p>
            </p:txBody>
          </p:sp>
          <p:sp>
            <p:nvSpPr>
              <p:cNvPr id="57" name="文本框 56"/>
              <p:cNvSpPr txBox="1"/>
              <p:nvPr/>
            </p:nvSpPr>
            <p:spPr>
              <a:xfrm>
                <a:off x="14713" y="5027"/>
                <a:ext cx="805" cy="3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rPr>
                  <a:t>b=0.7</a:t>
                </a:r>
              </a:p>
            </p:txBody>
          </p:sp>
        </p:grpSp>
        <p:sp>
          <p:nvSpPr>
            <p:cNvPr id="60" name="文本框 59"/>
            <p:cNvSpPr txBox="1"/>
            <p:nvPr/>
          </p:nvSpPr>
          <p:spPr>
            <a:xfrm>
              <a:off x="16099" y="6983"/>
              <a:ext cx="564" cy="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0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2</a:t>
              </a:r>
            </a:p>
          </p:txBody>
        </p:sp>
        <p:sp>
          <p:nvSpPr>
            <p:cNvPr id="61" name="文本框 60"/>
            <p:cNvSpPr txBox="1"/>
            <p:nvPr/>
          </p:nvSpPr>
          <p:spPr>
            <a:xfrm>
              <a:off x="14795" y="7472"/>
              <a:ext cx="658" cy="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0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0.5</a:t>
              </a:r>
            </a:p>
          </p:txBody>
        </p:sp>
        <p:sp>
          <p:nvSpPr>
            <p:cNvPr id="62" name="文本框 61"/>
            <p:cNvSpPr txBox="1"/>
            <p:nvPr/>
          </p:nvSpPr>
          <p:spPr>
            <a:xfrm>
              <a:off x="17314" y="7461"/>
              <a:ext cx="690" cy="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0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0.75</a:t>
              </a:r>
            </a:p>
          </p:txBody>
        </p:sp>
        <p:sp>
          <p:nvSpPr>
            <p:cNvPr id="63" name="文本框 62"/>
            <p:cNvSpPr txBox="1"/>
            <p:nvPr/>
          </p:nvSpPr>
          <p:spPr>
            <a:xfrm>
              <a:off x="17847" y="8705"/>
              <a:ext cx="690" cy="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0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1.9</a:t>
              </a:r>
            </a:p>
          </p:txBody>
        </p:sp>
      </p:grpSp>
      <p:sp>
        <p:nvSpPr>
          <p:cNvPr id="65" name="文本框 64"/>
          <p:cNvSpPr txBox="1"/>
          <p:nvPr/>
        </p:nvSpPr>
        <p:spPr>
          <a:xfrm>
            <a:off x="10178415" y="1635760"/>
            <a:ext cx="44640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0.75</a:t>
            </a:r>
          </a:p>
        </p:txBody>
      </p:sp>
      <p:sp>
        <p:nvSpPr>
          <p:cNvPr id="66" name="文本框 65"/>
          <p:cNvSpPr txBox="1"/>
          <p:nvPr/>
        </p:nvSpPr>
        <p:spPr>
          <a:xfrm>
            <a:off x="9394825" y="2496820"/>
            <a:ext cx="41783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0.5</a:t>
            </a:r>
          </a:p>
        </p:txBody>
      </p:sp>
      <p:sp>
        <p:nvSpPr>
          <p:cNvPr id="67" name="文本框 66"/>
          <p:cNvSpPr txBox="1"/>
          <p:nvPr/>
        </p:nvSpPr>
        <p:spPr>
          <a:xfrm>
            <a:off x="10994390" y="2489835"/>
            <a:ext cx="43815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0.75</a:t>
            </a:r>
          </a:p>
        </p:txBody>
      </p:sp>
      <p:sp>
        <p:nvSpPr>
          <p:cNvPr id="68" name="文本框 67"/>
          <p:cNvSpPr txBox="1"/>
          <p:nvPr/>
        </p:nvSpPr>
        <p:spPr>
          <a:xfrm>
            <a:off x="10190480" y="2751455"/>
            <a:ext cx="44640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1</a:t>
            </a:r>
          </a:p>
        </p:txBody>
      </p:sp>
      <p:sp>
        <p:nvSpPr>
          <p:cNvPr id="69" name="文本框 68"/>
          <p:cNvSpPr txBox="1"/>
          <p:nvPr/>
        </p:nvSpPr>
        <p:spPr>
          <a:xfrm>
            <a:off x="9406890" y="3612515"/>
            <a:ext cx="41783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0.5</a:t>
            </a:r>
          </a:p>
        </p:txBody>
      </p:sp>
      <p:sp>
        <p:nvSpPr>
          <p:cNvPr id="70" name="文本框 69"/>
          <p:cNvSpPr txBox="1"/>
          <p:nvPr/>
        </p:nvSpPr>
        <p:spPr>
          <a:xfrm>
            <a:off x="11006455" y="3605530"/>
            <a:ext cx="43815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1.5</a:t>
            </a:r>
          </a:p>
        </p:txBody>
      </p:sp>
      <p:cxnSp>
        <p:nvCxnSpPr>
          <p:cNvPr id="2" name="直接箭头连接符 9">
            <a:extLst>
              <a:ext uri="{FF2B5EF4-FFF2-40B4-BE49-F238E27FC236}">
                <a16:creationId xmlns:a16="http://schemas.microsoft.com/office/drawing/2014/main" id="{A1D5E0A3-EEDD-85A4-E428-79C6B4EF694A}"/>
              </a:ext>
            </a:extLst>
          </p:cNvPr>
          <p:cNvCxnSpPr/>
          <p:nvPr/>
        </p:nvCxnSpPr>
        <p:spPr>
          <a:xfrm>
            <a:off x="-278781" y="6113137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>
            <a:extLst>
              <a:ext uri="{FF2B5EF4-FFF2-40B4-BE49-F238E27FC236}">
                <a16:creationId xmlns:a16="http://schemas.microsoft.com/office/drawing/2014/main" id="{82B0839D-FEF6-5F34-0563-A15EA797087B}"/>
              </a:ext>
            </a:extLst>
          </p:cNvPr>
          <p:cNvSpPr txBox="1"/>
          <p:nvPr/>
        </p:nvSpPr>
        <p:spPr>
          <a:xfrm>
            <a:off x="574304" y="6338892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4473375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1025912" y="436469"/>
            <a:ext cx="65670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  <a:sym typeface="+mn-ea"/>
              </a:rPr>
              <a:t>Counterfactual</a:t>
            </a:r>
            <a:r>
              <a:rPr lang="en-US" altLang="zh-CN" sz="3600" dirty="0">
                <a:solidFill>
                  <a:srgbClr val="C00000"/>
                </a:solidFill>
                <a:latin typeface="Calibri"/>
                <a:ea typeface="宋体" panose="02010600030101010101" pitchFamily="2" charset="-122"/>
                <a:sym typeface="+mn-ea"/>
              </a:rPr>
              <a:t>:</a:t>
            </a:r>
            <a:r>
              <a:rPr lang="zh-CN" altLang="en-US" sz="3600" dirty="0">
                <a:solidFill>
                  <a:srgbClr val="C00000"/>
                </a:solidFill>
                <a:latin typeface="Calibri"/>
                <a:ea typeface="宋体" panose="02010600030101010101" pitchFamily="2" charset="-122"/>
                <a:sym typeface="+mn-ea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Calibri"/>
                <a:ea typeface="宋体" panose="02010600030101010101" pitchFamily="2" charset="-122"/>
                <a:sym typeface="+mn-ea"/>
              </a:rPr>
              <a:t>step</a:t>
            </a:r>
            <a:r>
              <a:rPr lang="zh-CN" altLang="en-US" sz="3600" dirty="0">
                <a:solidFill>
                  <a:srgbClr val="C00000"/>
                </a:solidFill>
                <a:latin typeface="Calibri"/>
                <a:ea typeface="宋体" panose="02010600030101010101" pitchFamily="2" charset="-122"/>
                <a:sym typeface="+mn-ea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Calibri"/>
                <a:ea typeface="宋体" panose="02010600030101010101" pitchFamily="2" charset="-122"/>
                <a:sym typeface="+mn-ea"/>
              </a:rPr>
              <a:t>by</a:t>
            </a:r>
            <a:r>
              <a:rPr lang="zh-CN" altLang="en-US" sz="3600" dirty="0">
                <a:solidFill>
                  <a:srgbClr val="C00000"/>
                </a:solidFill>
                <a:latin typeface="Calibri"/>
                <a:ea typeface="宋体" panose="02010600030101010101" pitchFamily="2" charset="-122"/>
                <a:sym typeface="+mn-ea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Calibri"/>
                <a:ea typeface="宋体" panose="02010600030101010101" pitchFamily="2" charset="-122"/>
                <a:sym typeface="+mn-ea"/>
              </a:rPr>
              <a:t>step</a:t>
            </a:r>
            <a:endParaRPr kumimoji="0" lang="en-US" altLang="zh-CN" sz="36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  <a:sym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34" name="内容占位符 33"/>
          <p:cNvSpPr>
            <a:spLocks noGrp="1"/>
          </p:cNvSpPr>
          <p:nvPr>
            <p:ph idx="1"/>
          </p:nvPr>
        </p:nvSpPr>
        <p:spPr>
          <a:xfrm>
            <a:off x="814070" y="1432560"/>
            <a:ext cx="7294879" cy="5151755"/>
          </a:xfrm>
        </p:spPr>
        <p:txBody>
          <a:bodyPr>
            <a:normAutofit fontScale="67500" lnSpcReduction="20000"/>
          </a:bodyPr>
          <a:lstStyle/>
          <a:p>
            <a:pPr lvl="0" fontAlgn="auto">
              <a:lnSpc>
                <a:spcPct val="120000"/>
              </a:lnSpc>
            </a:pPr>
            <a:r>
              <a:rPr lang="zh-CN" altLang="en-US" sz="2465" dirty="0">
                <a:solidFill>
                  <a:srgbClr val="FF0000"/>
                </a:solidFill>
                <a:sym typeface="+mn-ea"/>
              </a:rPr>
              <a:t>问题</a:t>
            </a:r>
            <a:r>
              <a:rPr lang="zh-CN" altLang="en-US" sz="2465" dirty="0">
                <a:sym typeface="+mn-ea"/>
              </a:rPr>
              <a:t>：一名学生的实际数据为</a:t>
            </a:r>
            <a:r>
              <a:rPr lang="en-US" altLang="zh-CN" sz="2465" dirty="0">
                <a:sym typeface="+mn-ea"/>
              </a:rPr>
              <a:t>(X, H, Y) = (0.5, 1, 1.5)</a:t>
            </a:r>
            <a:r>
              <a:rPr lang="zh-CN" altLang="en-US" sz="2465" dirty="0">
                <a:sym typeface="+mn-ea"/>
              </a:rPr>
              <a:t>。问当初该学生的作业量如果是实际作业量的两倍，即</a:t>
            </a:r>
            <a:r>
              <a:rPr lang="en-US" altLang="zh-CN" sz="2465" dirty="0">
                <a:sym typeface="+mn-ea"/>
              </a:rPr>
              <a:t>H=2</a:t>
            </a:r>
            <a:r>
              <a:rPr lang="zh-CN" altLang="en-US" sz="2465" dirty="0">
                <a:sym typeface="+mn-ea"/>
              </a:rPr>
              <a:t>，该学生的成绩</a:t>
            </a:r>
            <a:r>
              <a:rPr lang="en-US" altLang="zh-CN" sz="2465" dirty="0">
                <a:sym typeface="+mn-ea"/>
              </a:rPr>
              <a:t>Y</a:t>
            </a:r>
            <a:r>
              <a:rPr lang="zh-CN" altLang="en-US" sz="2465" dirty="0">
                <a:sym typeface="+mn-ea"/>
              </a:rPr>
              <a:t>会是多少？</a:t>
            </a:r>
            <a:endParaRPr lang="en-US" altLang="zh-CN" sz="2465" dirty="0">
              <a:sym typeface="+mn-ea"/>
            </a:endParaRPr>
          </a:p>
          <a:p>
            <a:pPr lvl="0" fontAlgn="auto">
              <a:lnSpc>
                <a:spcPct val="120000"/>
              </a:lnSpc>
            </a:pPr>
            <a:r>
              <a:rPr lang="en-US" altLang="zh-CN" sz="2300" dirty="0">
                <a:sym typeface="+mn-ea"/>
              </a:rPr>
              <a:t>1.</a:t>
            </a:r>
            <a:r>
              <a:rPr lang="en-US" altLang="zh-CN" sz="2300" dirty="0">
                <a:solidFill>
                  <a:srgbClr val="FF0000"/>
                </a:solidFill>
                <a:sym typeface="+mn-ea"/>
              </a:rPr>
              <a:t> </a:t>
            </a:r>
            <a:r>
              <a:rPr lang="zh-CN" altLang="en-US" sz="2300" dirty="0">
                <a:solidFill>
                  <a:srgbClr val="FF0000"/>
                </a:solidFill>
                <a:sym typeface="+mn-ea"/>
              </a:rPr>
              <a:t>溯因：根据证据确定</a:t>
            </a:r>
            <a:r>
              <a:rPr lang="en-US" altLang="zh-CN" sz="2300" dirty="0">
                <a:solidFill>
                  <a:srgbClr val="FF0000"/>
                </a:solidFill>
                <a:sym typeface="+mn-ea"/>
              </a:rPr>
              <a:t>U</a:t>
            </a:r>
            <a:endParaRPr lang="zh-CN" altLang="en-US" sz="2220" dirty="0">
              <a:sym typeface="+mn-ea"/>
            </a:endParaRPr>
          </a:p>
          <a:p>
            <a:pPr lvl="1" fontAlgn="auto">
              <a:lnSpc>
                <a:spcPct val="120000"/>
              </a:lnSpc>
            </a:pPr>
            <a:r>
              <a:rPr lang="zh-CN" altLang="en-US" sz="2220" dirty="0">
                <a:sym typeface="+mn-ea"/>
              </a:rPr>
              <a:t>求解以</a:t>
            </a:r>
            <a:r>
              <a:rPr lang="en-US" altLang="zh-CN" sz="2220" dirty="0">
                <a:sym typeface="+mn-ea"/>
              </a:rPr>
              <a:t>U</a:t>
            </a:r>
            <a:r>
              <a:rPr lang="zh-CN" altLang="en-US" sz="2220" dirty="0">
                <a:sym typeface="+mn-ea"/>
              </a:rPr>
              <a:t>为变量的</a:t>
            </a:r>
            <a:r>
              <a:rPr lang="en-US" altLang="zh-CN" sz="2220" dirty="0">
                <a:sym typeface="+mn-ea"/>
              </a:rPr>
              <a:t>SCM</a:t>
            </a:r>
            <a:r>
              <a:rPr lang="zh-CN" altLang="en-US" sz="2220" dirty="0">
                <a:sym typeface="+mn-ea"/>
              </a:rPr>
              <a:t>方程</a:t>
            </a:r>
            <a:endParaRPr lang="en-US" altLang="zh-CN" sz="2220" dirty="0">
              <a:sym typeface="+mn-ea"/>
            </a:endParaRPr>
          </a:p>
          <a:p>
            <a:pPr lvl="2" fontAlgn="auto">
              <a:lnSpc>
                <a:spcPct val="120000"/>
              </a:lnSpc>
            </a:pPr>
            <a:r>
              <a:rPr lang="en-US" altLang="zh-CN" sz="1835" dirty="0">
                <a:sym typeface="+mn-ea"/>
              </a:rPr>
              <a:t>0.5 = U</a:t>
            </a:r>
            <a:r>
              <a:rPr lang="en-US" altLang="zh-CN" sz="1835" baseline="-25000" dirty="0">
                <a:uFillTx/>
                <a:sym typeface="+mn-ea"/>
              </a:rPr>
              <a:t>X</a:t>
            </a:r>
            <a:endParaRPr lang="en-US" altLang="zh-CN" sz="1835" dirty="0">
              <a:sym typeface="+mn-ea"/>
            </a:endParaRPr>
          </a:p>
          <a:p>
            <a:pPr lvl="2" fontAlgn="auto">
              <a:lnSpc>
                <a:spcPct val="120000"/>
              </a:lnSpc>
            </a:pPr>
            <a:r>
              <a:rPr lang="en-US" altLang="zh-CN" sz="1835" dirty="0">
                <a:sym typeface="+mn-ea"/>
              </a:rPr>
              <a:t>1 = </a:t>
            </a:r>
            <a:r>
              <a:rPr lang="en-US" sz="1835" dirty="0">
                <a:sym typeface="+mn-ea"/>
              </a:rPr>
              <a:t>0.5X + U</a:t>
            </a:r>
            <a:r>
              <a:rPr lang="en-US" sz="1835" baseline="-25000" dirty="0">
                <a:uFillTx/>
                <a:sym typeface="+mn-ea"/>
              </a:rPr>
              <a:t>H</a:t>
            </a:r>
            <a:endParaRPr lang="en-US" sz="1835" dirty="0">
              <a:sym typeface="+mn-ea"/>
            </a:endParaRPr>
          </a:p>
          <a:p>
            <a:pPr lvl="2" fontAlgn="auto">
              <a:lnSpc>
                <a:spcPct val="120000"/>
              </a:lnSpc>
            </a:pPr>
            <a:r>
              <a:rPr lang="en-US" sz="1835" dirty="0">
                <a:sym typeface="+mn-ea"/>
              </a:rPr>
              <a:t>1.5 = 0.7X + 0.4H + U</a:t>
            </a:r>
            <a:r>
              <a:rPr lang="en-US" sz="1835" baseline="-25000" dirty="0">
                <a:uFillTx/>
                <a:sym typeface="+mn-ea"/>
              </a:rPr>
              <a:t>Y</a:t>
            </a:r>
            <a:endParaRPr lang="zh-CN" altLang="en-US" sz="1835" dirty="0">
              <a:sym typeface="+mn-ea"/>
            </a:endParaRPr>
          </a:p>
          <a:p>
            <a:pPr lvl="1" fontAlgn="auto">
              <a:lnSpc>
                <a:spcPct val="120000"/>
              </a:lnSpc>
            </a:pPr>
            <a:r>
              <a:rPr lang="zh-CN" altLang="en-US" sz="1995" dirty="0">
                <a:sym typeface="+mn-ea"/>
              </a:rPr>
              <a:t>得到该名学生的</a:t>
            </a:r>
            <a:r>
              <a:rPr lang="en-US" altLang="zh-CN" sz="1995" dirty="0">
                <a:sym typeface="+mn-ea"/>
              </a:rPr>
              <a:t>U = (U</a:t>
            </a:r>
            <a:r>
              <a:rPr lang="en-US" altLang="zh-CN" sz="1995" baseline="-25000" dirty="0">
                <a:uFillTx/>
                <a:sym typeface="+mn-ea"/>
              </a:rPr>
              <a:t>X</a:t>
            </a:r>
            <a:r>
              <a:rPr lang="en-US" altLang="zh-CN" sz="1995" dirty="0">
                <a:sym typeface="+mn-ea"/>
              </a:rPr>
              <a:t>, </a:t>
            </a:r>
            <a:r>
              <a:rPr lang="en-US" sz="1995" dirty="0">
                <a:sym typeface="+mn-ea"/>
              </a:rPr>
              <a:t>U</a:t>
            </a:r>
            <a:r>
              <a:rPr lang="en-US" sz="1995" baseline="-25000" dirty="0">
                <a:uFillTx/>
                <a:sym typeface="+mn-ea"/>
              </a:rPr>
              <a:t>H</a:t>
            </a:r>
            <a:r>
              <a:rPr lang="en-US" altLang="zh-CN" sz="1995" dirty="0">
                <a:sym typeface="+mn-ea"/>
              </a:rPr>
              <a:t>, </a:t>
            </a:r>
            <a:r>
              <a:rPr lang="en-US" sz="1995" dirty="0">
                <a:sym typeface="+mn-ea"/>
              </a:rPr>
              <a:t>U</a:t>
            </a:r>
            <a:r>
              <a:rPr lang="en-US" sz="1995" baseline="-25000" dirty="0">
                <a:uFillTx/>
                <a:sym typeface="+mn-ea"/>
              </a:rPr>
              <a:t>Y</a:t>
            </a:r>
            <a:r>
              <a:rPr lang="en-US" altLang="zh-CN" sz="1995" dirty="0">
                <a:sym typeface="+mn-ea"/>
              </a:rPr>
              <a:t>) = (0.5, 0.75, 0.75)</a:t>
            </a:r>
            <a:endParaRPr lang="zh-CN" altLang="en-US" sz="1995" dirty="0">
              <a:sym typeface="+mn-ea"/>
            </a:endParaRPr>
          </a:p>
          <a:p>
            <a:pPr lvl="0" fontAlgn="auto">
              <a:lnSpc>
                <a:spcPct val="120000"/>
              </a:lnSpc>
            </a:pPr>
            <a:r>
              <a:rPr lang="en-US" altLang="zh-CN" sz="2300" dirty="0">
                <a:sym typeface="+mn-ea"/>
              </a:rPr>
              <a:t>2. </a:t>
            </a:r>
            <a:r>
              <a:rPr lang="zh-CN" altLang="en-US" sz="2300" dirty="0">
                <a:solidFill>
                  <a:srgbClr val="FF0000"/>
                </a:solidFill>
                <a:sym typeface="+mn-ea"/>
              </a:rPr>
              <a:t>作用：修改模型，对兴趣变量直接赋值</a:t>
            </a:r>
            <a:endParaRPr lang="zh-CN" altLang="en-US" sz="2700" dirty="0">
              <a:sym typeface="+mn-ea"/>
            </a:endParaRPr>
          </a:p>
          <a:p>
            <a:pPr lvl="1" fontAlgn="auto">
              <a:lnSpc>
                <a:spcPct val="120000"/>
              </a:lnSpc>
            </a:pPr>
            <a:r>
              <a:rPr lang="zh-CN" altLang="en-US" sz="1920" dirty="0">
                <a:sym typeface="+mn-ea"/>
              </a:rPr>
              <a:t>用</a:t>
            </a:r>
            <a:r>
              <a:rPr lang="en-US" altLang="zh-CN" sz="1920" dirty="0">
                <a:sym typeface="+mn-ea"/>
              </a:rPr>
              <a:t>H = 2</a:t>
            </a:r>
            <a:r>
              <a:rPr lang="zh-CN" altLang="en-US" sz="1920" dirty="0">
                <a:sym typeface="+mn-ea"/>
              </a:rPr>
              <a:t>代替给</a:t>
            </a:r>
            <a:r>
              <a:rPr lang="en-US" altLang="zh-CN" sz="1920" dirty="0">
                <a:sym typeface="+mn-ea"/>
              </a:rPr>
              <a:t>H</a:t>
            </a:r>
            <a:r>
              <a:rPr lang="zh-CN" altLang="en-US" sz="1920" dirty="0">
                <a:sym typeface="+mn-ea"/>
              </a:rPr>
              <a:t>赋值的方程</a:t>
            </a:r>
            <a:r>
              <a:rPr lang="en-US" altLang="zh-CN" sz="1920" dirty="0">
                <a:sym typeface="+mn-ea"/>
              </a:rPr>
              <a:t> H = 0.5X + </a:t>
            </a:r>
            <a:r>
              <a:rPr lang="en-US" sz="1920" dirty="0">
                <a:sym typeface="+mn-ea"/>
              </a:rPr>
              <a:t>U</a:t>
            </a:r>
            <a:r>
              <a:rPr lang="en-US" sz="1920" baseline="-25000" dirty="0">
                <a:uFillTx/>
                <a:sym typeface="+mn-ea"/>
              </a:rPr>
              <a:t>H</a:t>
            </a:r>
          </a:p>
          <a:p>
            <a:pPr lvl="2" fontAlgn="auto">
              <a:lnSpc>
                <a:spcPct val="120000"/>
              </a:lnSpc>
            </a:pPr>
            <a:r>
              <a:rPr lang="en-US" altLang="zh-CN" sz="1800" dirty="0">
                <a:sym typeface="+mn-ea"/>
              </a:rPr>
              <a:t>X = U</a:t>
            </a:r>
            <a:r>
              <a:rPr lang="en-US" altLang="zh-CN" sz="1800" baseline="-25000" dirty="0">
                <a:uFillTx/>
                <a:sym typeface="+mn-ea"/>
              </a:rPr>
              <a:t>X</a:t>
            </a:r>
            <a:endParaRPr lang="en-US" altLang="zh-CN" sz="1800" dirty="0">
              <a:sym typeface="+mn-ea"/>
            </a:endParaRPr>
          </a:p>
          <a:p>
            <a:pPr lvl="2" fontAlgn="auto">
              <a:lnSpc>
                <a:spcPct val="120000"/>
              </a:lnSpc>
            </a:pPr>
            <a:r>
              <a:rPr lang="en-US" altLang="zh-CN" sz="1800" dirty="0">
                <a:solidFill>
                  <a:srgbClr val="FF0000"/>
                </a:solidFill>
                <a:sym typeface="+mn-ea"/>
              </a:rPr>
              <a:t>H = </a:t>
            </a:r>
            <a:r>
              <a:rPr lang="en-US" sz="1800" dirty="0">
                <a:solidFill>
                  <a:srgbClr val="FF0000"/>
                </a:solidFill>
                <a:sym typeface="+mn-ea"/>
              </a:rPr>
              <a:t>2</a:t>
            </a:r>
            <a:endParaRPr lang="en-US" sz="1800" dirty="0">
              <a:sym typeface="+mn-ea"/>
            </a:endParaRPr>
          </a:p>
          <a:p>
            <a:pPr lvl="2" fontAlgn="auto">
              <a:lnSpc>
                <a:spcPct val="120000"/>
              </a:lnSpc>
            </a:pPr>
            <a:r>
              <a:rPr lang="en-US" sz="1800" dirty="0">
                <a:sym typeface="+mn-ea"/>
              </a:rPr>
              <a:t>Y = 0.7X + 0.4H + U</a:t>
            </a:r>
            <a:r>
              <a:rPr lang="en-US" sz="1800" baseline="-25000" dirty="0">
                <a:uFillTx/>
                <a:sym typeface="+mn-ea"/>
              </a:rPr>
              <a:t>Y</a:t>
            </a:r>
            <a:endParaRPr lang="zh-CN" altLang="en-US" sz="1800" dirty="0">
              <a:sym typeface="+mn-ea"/>
            </a:endParaRPr>
          </a:p>
          <a:p>
            <a:pPr lvl="0" fontAlgn="auto">
              <a:lnSpc>
                <a:spcPct val="120000"/>
              </a:lnSpc>
            </a:pPr>
            <a:r>
              <a:rPr lang="en-US" altLang="zh-CN" sz="2300" dirty="0">
                <a:sym typeface="+mn-ea"/>
              </a:rPr>
              <a:t>3. </a:t>
            </a:r>
            <a:r>
              <a:rPr lang="zh-CN" altLang="en-US" sz="2300" dirty="0">
                <a:solidFill>
                  <a:srgbClr val="FF0000"/>
                </a:solidFill>
                <a:sym typeface="+mn-ea"/>
              </a:rPr>
              <a:t>预测：使用修正模型计算</a:t>
            </a:r>
            <a:r>
              <a:rPr lang="en-US" altLang="zh-CN" sz="2300" dirty="0">
                <a:solidFill>
                  <a:srgbClr val="FF0000"/>
                </a:solidFill>
                <a:sym typeface="+mn-ea"/>
              </a:rPr>
              <a:t>Y</a:t>
            </a:r>
            <a:r>
              <a:rPr lang="zh-CN" altLang="en-US" sz="2300" dirty="0">
                <a:solidFill>
                  <a:srgbClr val="FF0000"/>
                </a:solidFill>
                <a:sym typeface="+mn-ea"/>
              </a:rPr>
              <a:t>的值</a:t>
            </a:r>
            <a:endParaRPr lang="zh-CN" altLang="en-US" sz="2130" dirty="0">
              <a:sym typeface="+mn-ea"/>
            </a:endParaRPr>
          </a:p>
          <a:p>
            <a:pPr lvl="1" fontAlgn="auto">
              <a:lnSpc>
                <a:spcPct val="120000"/>
              </a:lnSpc>
            </a:pPr>
            <a:r>
              <a:rPr lang="zh-CN" altLang="en-US" sz="2135" dirty="0">
                <a:sym typeface="+mn-ea"/>
              </a:rPr>
              <a:t>将</a:t>
            </a:r>
            <a:r>
              <a:rPr lang="en-US" altLang="zh-CN" sz="2135" dirty="0">
                <a:sym typeface="+mn-ea"/>
              </a:rPr>
              <a:t>U</a:t>
            </a:r>
            <a:r>
              <a:rPr lang="zh-CN" altLang="en-US" sz="2135" dirty="0">
                <a:sym typeface="+mn-ea"/>
              </a:rPr>
              <a:t>的值带入修正模型</a:t>
            </a:r>
          </a:p>
          <a:p>
            <a:pPr lvl="2" fontAlgn="auto">
              <a:lnSpc>
                <a:spcPct val="120000"/>
              </a:lnSpc>
            </a:pPr>
            <a:r>
              <a:rPr lang="en-US" sz="1800" dirty="0">
                <a:solidFill>
                  <a:srgbClr val="FF0000"/>
                </a:solidFill>
                <a:uFillTx/>
                <a:sym typeface="+mn-ea"/>
              </a:rPr>
              <a:t>Y = 0.7*0.5 + 0.4*2 + 0.75 = 1.9</a:t>
            </a:r>
            <a:endParaRPr lang="en-US" altLang="zh-CN" sz="1800" baseline="-25000" dirty="0">
              <a:solidFill>
                <a:srgbClr val="FF0000"/>
              </a:solidFill>
              <a:uFillTx/>
              <a:sym typeface="+mn-ea"/>
            </a:endParaRPr>
          </a:p>
        </p:txBody>
      </p:sp>
      <p:pic>
        <p:nvPicPr>
          <p:cNvPr id="35" name="图片 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78925" y="5979160"/>
            <a:ext cx="76200" cy="114300"/>
          </a:xfrm>
          <a:prstGeom prst="rect">
            <a:avLst/>
          </a:prstGeom>
        </p:spPr>
      </p:pic>
      <p:grpSp>
        <p:nvGrpSpPr>
          <p:cNvPr id="24" name="组合 23"/>
          <p:cNvGrpSpPr/>
          <p:nvPr/>
        </p:nvGrpSpPr>
        <p:grpSpPr>
          <a:xfrm>
            <a:off x="9499600" y="1871345"/>
            <a:ext cx="1833245" cy="1678940"/>
            <a:chOff x="13683" y="2933"/>
            <a:chExt cx="2887" cy="2644"/>
          </a:xfrm>
        </p:grpSpPr>
        <p:sp>
          <p:nvSpPr>
            <p:cNvPr id="25" name="椭圆 24"/>
            <p:cNvSpPr/>
            <p:nvPr/>
          </p:nvSpPr>
          <p:spPr>
            <a:xfrm>
              <a:off x="14953" y="3856"/>
              <a:ext cx="354" cy="35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H</a:t>
              </a:r>
            </a:p>
          </p:txBody>
        </p:sp>
        <p:sp>
          <p:nvSpPr>
            <p:cNvPr id="26" name="椭圆 25"/>
            <p:cNvSpPr/>
            <p:nvPr/>
          </p:nvSpPr>
          <p:spPr>
            <a:xfrm>
              <a:off x="13683" y="5222"/>
              <a:ext cx="354" cy="35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X</a:t>
              </a:r>
            </a:p>
          </p:txBody>
        </p:sp>
        <p:sp>
          <p:nvSpPr>
            <p:cNvPr id="27" name="椭圆 26"/>
            <p:cNvSpPr/>
            <p:nvPr/>
          </p:nvSpPr>
          <p:spPr>
            <a:xfrm>
              <a:off x="16216" y="5222"/>
              <a:ext cx="354" cy="35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Y</a:t>
              </a:r>
            </a:p>
          </p:txBody>
        </p:sp>
        <p:cxnSp>
          <p:nvCxnSpPr>
            <p:cNvPr id="28" name="直接箭头连接符 27"/>
            <p:cNvCxnSpPr>
              <a:stCxn id="26" idx="6"/>
              <a:endCxn id="27" idx="2"/>
            </p:cNvCxnSpPr>
            <p:nvPr/>
          </p:nvCxnSpPr>
          <p:spPr>
            <a:xfrm>
              <a:off x="14037" y="5400"/>
              <a:ext cx="2179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箭头连接符 28"/>
            <p:cNvCxnSpPr>
              <a:stCxn id="26" idx="7"/>
              <a:endCxn id="25" idx="3"/>
            </p:cNvCxnSpPr>
            <p:nvPr/>
          </p:nvCxnSpPr>
          <p:spPr>
            <a:xfrm flipV="1">
              <a:off x="13985" y="4159"/>
              <a:ext cx="1020" cy="111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箭头连接符 29"/>
            <p:cNvCxnSpPr>
              <a:stCxn id="25" idx="5"/>
              <a:endCxn id="27" idx="1"/>
            </p:cNvCxnSpPr>
            <p:nvPr/>
          </p:nvCxnSpPr>
          <p:spPr>
            <a:xfrm>
              <a:off x="15255" y="4159"/>
              <a:ext cx="1013" cy="111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椭圆 30"/>
            <p:cNvSpPr/>
            <p:nvPr/>
          </p:nvSpPr>
          <p:spPr>
            <a:xfrm>
              <a:off x="14953" y="2933"/>
              <a:ext cx="354" cy="35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U</a:t>
              </a:r>
              <a:r>
                <a:rPr kumimoji="0" lang="en-US" altLang="zh-CN" sz="1000" b="0" i="0" u="none" strike="noStrike" kern="1200" cap="none" spc="0" normalizeH="0" baseline="-2500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H</a:t>
              </a:r>
            </a:p>
          </p:txBody>
        </p:sp>
        <p:sp>
          <p:nvSpPr>
            <p:cNvPr id="32" name="椭圆 31"/>
            <p:cNvSpPr/>
            <p:nvPr/>
          </p:nvSpPr>
          <p:spPr>
            <a:xfrm>
              <a:off x="13683" y="4299"/>
              <a:ext cx="354" cy="35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U</a:t>
              </a:r>
              <a:r>
                <a:rPr kumimoji="0" lang="en-US" altLang="zh-CN" sz="1000" b="0" i="0" u="none" strike="noStrike" kern="1200" cap="none" spc="0" normalizeH="0" baseline="-2500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X</a:t>
              </a:r>
            </a:p>
          </p:txBody>
        </p:sp>
        <p:sp>
          <p:nvSpPr>
            <p:cNvPr id="33" name="椭圆 32"/>
            <p:cNvSpPr/>
            <p:nvPr/>
          </p:nvSpPr>
          <p:spPr>
            <a:xfrm>
              <a:off x="16216" y="4299"/>
              <a:ext cx="354" cy="35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U</a:t>
              </a:r>
              <a:r>
                <a:rPr kumimoji="0" lang="en-US" altLang="zh-CN" sz="1000" b="0" i="0" u="none" strike="noStrike" kern="1200" cap="none" spc="0" normalizeH="0" baseline="-2500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Y</a:t>
              </a:r>
            </a:p>
          </p:txBody>
        </p:sp>
        <p:cxnSp>
          <p:nvCxnSpPr>
            <p:cNvPr id="36" name="直接箭头连接符 35"/>
            <p:cNvCxnSpPr>
              <a:stCxn id="32" idx="4"/>
              <a:endCxn id="26" idx="0"/>
            </p:cNvCxnSpPr>
            <p:nvPr/>
          </p:nvCxnSpPr>
          <p:spPr>
            <a:xfrm>
              <a:off x="13860" y="4654"/>
              <a:ext cx="0" cy="56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箭头连接符 36"/>
            <p:cNvCxnSpPr>
              <a:stCxn id="31" idx="4"/>
              <a:endCxn id="25" idx="0"/>
            </p:cNvCxnSpPr>
            <p:nvPr/>
          </p:nvCxnSpPr>
          <p:spPr>
            <a:xfrm>
              <a:off x="15130" y="3288"/>
              <a:ext cx="0" cy="56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箭头连接符 37"/>
            <p:cNvCxnSpPr>
              <a:stCxn id="33" idx="4"/>
              <a:endCxn id="27" idx="0"/>
            </p:cNvCxnSpPr>
            <p:nvPr/>
          </p:nvCxnSpPr>
          <p:spPr>
            <a:xfrm>
              <a:off x="16393" y="4654"/>
              <a:ext cx="0" cy="56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文本框 38"/>
            <p:cNvSpPr txBox="1"/>
            <p:nvPr/>
          </p:nvSpPr>
          <p:spPr>
            <a:xfrm rot="18780000">
              <a:off x="14000" y="4321"/>
              <a:ext cx="793" cy="3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a=0.5</a:t>
              </a:r>
            </a:p>
          </p:txBody>
        </p:sp>
        <p:sp>
          <p:nvSpPr>
            <p:cNvPr id="40" name="文本框 39"/>
            <p:cNvSpPr txBox="1"/>
            <p:nvPr/>
          </p:nvSpPr>
          <p:spPr>
            <a:xfrm rot="2820000">
              <a:off x="15443" y="4318"/>
              <a:ext cx="793" cy="3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c=0.4</a:t>
              </a:r>
            </a:p>
          </p:txBody>
        </p:sp>
        <p:sp>
          <p:nvSpPr>
            <p:cNvPr id="41" name="文本框 40"/>
            <p:cNvSpPr txBox="1"/>
            <p:nvPr/>
          </p:nvSpPr>
          <p:spPr>
            <a:xfrm>
              <a:off x="14713" y="5027"/>
              <a:ext cx="805" cy="3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b=0.7</a:t>
              </a: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10269855" y="2096770"/>
            <a:ext cx="32258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X</a:t>
            </a:r>
          </a:p>
        </p:txBody>
      </p:sp>
      <p:grpSp>
        <p:nvGrpSpPr>
          <p:cNvPr id="64" name="组合 63"/>
          <p:cNvGrpSpPr/>
          <p:nvPr/>
        </p:nvGrpSpPr>
        <p:grpSpPr>
          <a:xfrm>
            <a:off x="9394825" y="4213225"/>
            <a:ext cx="2376170" cy="1338580"/>
            <a:chOff x="14795" y="6983"/>
            <a:chExt cx="3742" cy="2108"/>
          </a:xfrm>
        </p:grpSpPr>
        <p:grpSp>
          <p:nvGrpSpPr>
            <p:cNvPr id="42" name="组合 41"/>
            <p:cNvGrpSpPr/>
            <p:nvPr/>
          </p:nvGrpSpPr>
          <p:grpSpPr>
            <a:xfrm>
              <a:off x="14949" y="7370"/>
              <a:ext cx="2887" cy="1721"/>
              <a:chOff x="13683" y="3856"/>
              <a:chExt cx="2887" cy="1721"/>
            </a:xfrm>
          </p:grpSpPr>
          <p:sp>
            <p:nvSpPr>
              <p:cNvPr id="43" name="椭圆 42"/>
              <p:cNvSpPr/>
              <p:nvPr/>
            </p:nvSpPr>
            <p:spPr>
              <a:xfrm>
                <a:off x="14953" y="3856"/>
                <a:ext cx="354" cy="355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rPr>
                  <a:t>H</a:t>
                </a:r>
              </a:p>
            </p:txBody>
          </p:sp>
          <p:sp>
            <p:nvSpPr>
              <p:cNvPr id="44" name="椭圆 43"/>
              <p:cNvSpPr/>
              <p:nvPr/>
            </p:nvSpPr>
            <p:spPr>
              <a:xfrm>
                <a:off x="13683" y="5222"/>
                <a:ext cx="354" cy="355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rPr>
                  <a:t>X</a:t>
                </a:r>
              </a:p>
            </p:txBody>
          </p:sp>
          <p:sp>
            <p:nvSpPr>
              <p:cNvPr id="45" name="椭圆 44"/>
              <p:cNvSpPr/>
              <p:nvPr/>
            </p:nvSpPr>
            <p:spPr>
              <a:xfrm>
                <a:off x="16216" y="5222"/>
                <a:ext cx="354" cy="355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rPr>
                  <a:t>Y</a:t>
                </a:r>
              </a:p>
            </p:txBody>
          </p:sp>
          <p:cxnSp>
            <p:nvCxnSpPr>
              <p:cNvPr id="46" name="直接箭头连接符 45"/>
              <p:cNvCxnSpPr>
                <a:stCxn id="44" idx="6"/>
                <a:endCxn id="45" idx="2"/>
              </p:cNvCxnSpPr>
              <p:nvPr/>
            </p:nvCxnSpPr>
            <p:spPr>
              <a:xfrm>
                <a:off x="14037" y="5400"/>
                <a:ext cx="2179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直接箭头连接符 47"/>
              <p:cNvCxnSpPr>
                <a:stCxn id="43" idx="5"/>
                <a:endCxn id="45" idx="1"/>
              </p:cNvCxnSpPr>
              <p:nvPr/>
            </p:nvCxnSpPr>
            <p:spPr>
              <a:xfrm>
                <a:off x="15255" y="4159"/>
                <a:ext cx="1013" cy="1115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" name="椭圆 49"/>
              <p:cNvSpPr/>
              <p:nvPr/>
            </p:nvSpPr>
            <p:spPr>
              <a:xfrm>
                <a:off x="13683" y="4299"/>
                <a:ext cx="354" cy="35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rPr>
                  <a:t>U</a:t>
                </a:r>
                <a:r>
                  <a:rPr kumimoji="0" lang="en-US" altLang="zh-CN" sz="1000" b="0" i="0" u="none" strike="noStrike" kern="1200" cap="none" spc="0" normalizeH="0" baseline="-2500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rPr>
                  <a:t>X</a:t>
                </a:r>
              </a:p>
            </p:txBody>
          </p:sp>
          <p:sp>
            <p:nvSpPr>
              <p:cNvPr id="51" name="椭圆 50"/>
              <p:cNvSpPr/>
              <p:nvPr/>
            </p:nvSpPr>
            <p:spPr>
              <a:xfrm>
                <a:off x="16216" y="4299"/>
                <a:ext cx="354" cy="35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rPr>
                  <a:t>U</a:t>
                </a:r>
                <a:r>
                  <a:rPr kumimoji="0" lang="en-US" altLang="zh-CN" sz="1000" b="0" i="0" u="none" strike="noStrike" kern="1200" cap="none" spc="0" normalizeH="0" baseline="-2500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rPr>
                  <a:t>Y</a:t>
                </a:r>
              </a:p>
            </p:txBody>
          </p:sp>
          <p:cxnSp>
            <p:nvCxnSpPr>
              <p:cNvPr id="52" name="直接箭头连接符 51"/>
              <p:cNvCxnSpPr>
                <a:stCxn id="50" idx="4"/>
                <a:endCxn id="44" idx="0"/>
              </p:cNvCxnSpPr>
              <p:nvPr/>
            </p:nvCxnSpPr>
            <p:spPr>
              <a:xfrm>
                <a:off x="13860" y="4654"/>
                <a:ext cx="0" cy="56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直接箭头连接符 53"/>
              <p:cNvCxnSpPr>
                <a:stCxn id="51" idx="4"/>
                <a:endCxn id="45" idx="0"/>
              </p:cNvCxnSpPr>
              <p:nvPr/>
            </p:nvCxnSpPr>
            <p:spPr>
              <a:xfrm>
                <a:off x="16393" y="4654"/>
                <a:ext cx="0" cy="56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" name="文本框 55"/>
              <p:cNvSpPr txBox="1"/>
              <p:nvPr/>
            </p:nvSpPr>
            <p:spPr>
              <a:xfrm rot="2820000">
                <a:off x="15443" y="4318"/>
                <a:ext cx="793" cy="3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rPr>
                  <a:t>c=0.4</a:t>
                </a:r>
              </a:p>
            </p:txBody>
          </p:sp>
          <p:sp>
            <p:nvSpPr>
              <p:cNvPr id="57" name="文本框 56"/>
              <p:cNvSpPr txBox="1"/>
              <p:nvPr/>
            </p:nvSpPr>
            <p:spPr>
              <a:xfrm>
                <a:off x="14713" y="5027"/>
                <a:ext cx="805" cy="3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rPr>
                  <a:t>b=0.7</a:t>
                </a:r>
              </a:p>
            </p:txBody>
          </p:sp>
        </p:grpSp>
        <p:sp>
          <p:nvSpPr>
            <p:cNvPr id="60" name="文本框 59"/>
            <p:cNvSpPr txBox="1"/>
            <p:nvPr/>
          </p:nvSpPr>
          <p:spPr>
            <a:xfrm>
              <a:off x="16099" y="6983"/>
              <a:ext cx="564" cy="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0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2</a:t>
              </a:r>
            </a:p>
          </p:txBody>
        </p:sp>
        <p:sp>
          <p:nvSpPr>
            <p:cNvPr id="61" name="文本框 60"/>
            <p:cNvSpPr txBox="1"/>
            <p:nvPr/>
          </p:nvSpPr>
          <p:spPr>
            <a:xfrm>
              <a:off x="14795" y="7472"/>
              <a:ext cx="658" cy="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0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0.5</a:t>
              </a:r>
            </a:p>
          </p:txBody>
        </p:sp>
        <p:sp>
          <p:nvSpPr>
            <p:cNvPr id="62" name="文本框 61"/>
            <p:cNvSpPr txBox="1"/>
            <p:nvPr/>
          </p:nvSpPr>
          <p:spPr>
            <a:xfrm>
              <a:off x="17314" y="7461"/>
              <a:ext cx="690" cy="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0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0.75</a:t>
              </a:r>
            </a:p>
          </p:txBody>
        </p:sp>
        <p:sp>
          <p:nvSpPr>
            <p:cNvPr id="63" name="文本框 62"/>
            <p:cNvSpPr txBox="1"/>
            <p:nvPr/>
          </p:nvSpPr>
          <p:spPr>
            <a:xfrm>
              <a:off x="17847" y="8705"/>
              <a:ext cx="690" cy="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0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1.9</a:t>
              </a:r>
            </a:p>
          </p:txBody>
        </p:sp>
      </p:grpSp>
      <p:sp>
        <p:nvSpPr>
          <p:cNvPr id="65" name="文本框 64"/>
          <p:cNvSpPr txBox="1"/>
          <p:nvPr/>
        </p:nvSpPr>
        <p:spPr>
          <a:xfrm>
            <a:off x="10178415" y="1635760"/>
            <a:ext cx="44640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0.75</a:t>
            </a:r>
          </a:p>
        </p:txBody>
      </p:sp>
      <p:sp>
        <p:nvSpPr>
          <p:cNvPr id="66" name="文本框 65"/>
          <p:cNvSpPr txBox="1"/>
          <p:nvPr/>
        </p:nvSpPr>
        <p:spPr>
          <a:xfrm>
            <a:off x="9394825" y="2496820"/>
            <a:ext cx="41783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0.5</a:t>
            </a:r>
          </a:p>
        </p:txBody>
      </p:sp>
      <p:sp>
        <p:nvSpPr>
          <p:cNvPr id="67" name="文本框 66"/>
          <p:cNvSpPr txBox="1"/>
          <p:nvPr/>
        </p:nvSpPr>
        <p:spPr>
          <a:xfrm>
            <a:off x="10994390" y="2489835"/>
            <a:ext cx="43815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0.75</a:t>
            </a:r>
          </a:p>
        </p:txBody>
      </p:sp>
      <p:sp>
        <p:nvSpPr>
          <p:cNvPr id="68" name="文本框 67"/>
          <p:cNvSpPr txBox="1"/>
          <p:nvPr/>
        </p:nvSpPr>
        <p:spPr>
          <a:xfrm>
            <a:off x="10190480" y="2751455"/>
            <a:ext cx="44640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1</a:t>
            </a:r>
          </a:p>
        </p:txBody>
      </p:sp>
      <p:sp>
        <p:nvSpPr>
          <p:cNvPr id="69" name="文本框 68"/>
          <p:cNvSpPr txBox="1"/>
          <p:nvPr/>
        </p:nvSpPr>
        <p:spPr>
          <a:xfrm>
            <a:off x="9406890" y="3612515"/>
            <a:ext cx="41783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0.5</a:t>
            </a:r>
          </a:p>
        </p:txBody>
      </p:sp>
      <p:sp>
        <p:nvSpPr>
          <p:cNvPr id="70" name="文本框 69"/>
          <p:cNvSpPr txBox="1"/>
          <p:nvPr/>
        </p:nvSpPr>
        <p:spPr>
          <a:xfrm>
            <a:off x="11006455" y="3605530"/>
            <a:ext cx="43815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1.5</a:t>
            </a:r>
          </a:p>
        </p:txBody>
      </p:sp>
    </p:spTree>
    <p:extLst>
      <p:ext uri="{BB962C8B-B14F-4D97-AF65-F5344CB8AC3E}">
        <p14:creationId xmlns:p14="http://schemas.microsoft.com/office/powerpoint/2010/main" val="81269385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11166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About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Good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Control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组合 2">
            <a:extLst>
              <a:ext uri="{FF2B5EF4-FFF2-40B4-BE49-F238E27FC236}">
                <a16:creationId xmlns:a16="http://schemas.microsoft.com/office/drawing/2014/main" id="{4AA09299-D034-B77B-50DB-3FB624D51B20}"/>
              </a:ext>
            </a:extLst>
          </p:cNvPr>
          <p:cNvGrpSpPr/>
          <p:nvPr/>
        </p:nvGrpSpPr>
        <p:grpSpPr>
          <a:xfrm>
            <a:off x="9887620" y="6272698"/>
            <a:ext cx="1730076" cy="504431"/>
            <a:chOff x="9887620" y="6272698"/>
            <a:chExt cx="1730076" cy="504431"/>
          </a:xfrm>
        </p:grpSpPr>
        <p:pic>
          <p:nvPicPr>
            <p:cNvPr id="5" name="pattern_logo1.png" descr="pattern_logo1.png">
              <a:extLst>
                <a:ext uri="{FF2B5EF4-FFF2-40B4-BE49-F238E27FC236}">
                  <a16:creationId xmlns:a16="http://schemas.microsoft.com/office/drawing/2014/main" id="{5D498764-8A69-7D1F-2186-54D9E16CE4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87620" y="6272698"/>
              <a:ext cx="523538" cy="504431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6" name="text.png" descr="text.png">
              <a:extLst>
                <a:ext uri="{FF2B5EF4-FFF2-40B4-BE49-F238E27FC236}">
                  <a16:creationId xmlns:a16="http://schemas.microsoft.com/office/drawing/2014/main" id="{9804D176-958F-94C9-CA76-6B0091760A0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422843" y="6272698"/>
              <a:ext cx="1194853" cy="504431"/>
            </a:xfrm>
            <a:prstGeom prst="rect">
              <a:avLst/>
            </a:prstGeom>
            <a:ln w="12700">
              <a:miter lim="400000"/>
            </a:ln>
          </p:spPr>
        </p:pic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A775D885-E4B6-3B7F-CC94-95DEA4AA1B68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占位符 4">
            <a:extLst>
              <a:ext uri="{FF2B5EF4-FFF2-40B4-BE49-F238E27FC236}">
                <a16:creationId xmlns:a16="http://schemas.microsoft.com/office/drawing/2014/main" id="{C14E7534-60B1-291C-2B38-67F7CC682CC0}"/>
              </a:ext>
            </a:extLst>
          </p:cNvPr>
          <p:cNvSpPr txBox="1">
            <a:spLocks/>
          </p:cNvSpPr>
          <p:nvPr/>
        </p:nvSpPr>
        <p:spPr>
          <a:xfrm>
            <a:off x="1007583" y="1557810"/>
            <a:ext cx="4791710" cy="82359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/>
              <a:t>好的控制</a:t>
            </a:r>
          </a:p>
        </p:txBody>
      </p:sp>
      <p:sp>
        <p:nvSpPr>
          <p:cNvPr id="12" name="文本占位符 5">
            <a:extLst>
              <a:ext uri="{FF2B5EF4-FFF2-40B4-BE49-F238E27FC236}">
                <a16:creationId xmlns:a16="http://schemas.microsoft.com/office/drawing/2014/main" id="{7873D1F0-FD37-024D-64D1-9F8BF79C557F}"/>
              </a:ext>
            </a:extLst>
          </p:cNvPr>
          <p:cNvSpPr txBox="1">
            <a:spLocks/>
          </p:cNvSpPr>
          <p:nvPr/>
        </p:nvSpPr>
        <p:spPr>
          <a:xfrm>
            <a:off x="6594948" y="1557810"/>
            <a:ext cx="4773930" cy="823595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>
                <a:sym typeface="+mn-ea"/>
              </a:rPr>
              <a:t>中性或者</a:t>
            </a:r>
            <a:r>
              <a:rPr lang="zh-CN" altLang="en-US"/>
              <a:t>不好的控制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06D0237B-A11D-F40F-305B-840230B706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8218" y="2514120"/>
            <a:ext cx="4791075" cy="119761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9BE8B219-56BA-C8E3-7A4A-F26C8E88E3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8218" y="3988590"/>
            <a:ext cx="4791075" cy="119761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D9BF12DC-DCBF-F154-9AB2-7FCF89D02B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94948" y="2514120"/>
            <a:ext cx="1596390" cy="119761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32F6063C-202C-4D4D-B7D3-9EAF025994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93243" y="2514120"/>
            <a:ext cx="1595755" cy="1196975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2E881603-9A00-100D-C40C-7F089D1F20F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94948" y="3711730"/>
            <a:ext cx="1597660" cy="1198245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33862319-984D-1E7A-F06A-8B884BA98A1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779473" y="2516660"/>
            <a:ext cx="1588770" cy="1191895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5ACCCCF3-70E9-F1B8-7B40-DF0783CCEFE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192608" y="3708555"/>
            <a:ext cx="1596390" cy="1197610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0B8D876C-DA3D-AB28-1E41-B5F2B4158BE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779473" y="3709825"/>
            <a:ext cx="1596390" cy="1197610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11C4BB4C-F211-6328-9921-68716102087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184353" y="4906165"/>
            <a:ext cx="1595120" cy="1196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69003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1025912" y="436469"/>
            <a:ext cx="65670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  <a:sym typeface="+mn-ea"/>
              </a:rPr>
              <a:t>Structural</a:t>
            </a: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  <a:sym typeface="+mn-ea"/>
              </a:rPr>
              <a:t> </a:t>
            </a: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  <a:sym typeface="+mn-ea"/>
              </a:rPr>
              <a:t>Causal</a:t>
            </a: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  <a:sym typeface="+mn-ea"/>
              </a:rPr>
              <a:t> </a:t>
            </a: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  <a:sym typeface="+mn-ea"/>
              </a:rPr>
              <a:t>Model</a:t>
            </a: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  <a:sym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9411" y="6161070"/>
            <a:ext cx="76200" cy="114300"/>
          </a:xfrm>
          <a:prstGeom prst="rect">
            <a:avLst/>
          </a:prstGeom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28D7DB0A-76D0-E9FC-2C80-48F9677AFFA9}"/>
              </a:ext>
            </a:extLst>
          </p:cNvPr>
          <p:cNvGrpSpPr/>
          <p:nvPr/>
        </p:nvGrpSpPr>
        <p:grpSpPr>
          <a:xfrm>
            <a:off x="4277568" y="1535356"/>
            <a:ext cx="1602233" cy="3747013"/>
            <a:chOff x="14685" y="3757"/>
            <a:chExt cx="1810" cy="4021"/>
          </a:xfrm>
        </p:grpSpPr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8DA73B65-476E-F11B-4B92-B4DAFD741531}"/>
                </a:ext>
              </a:extLst>
            </p:cNvPr>
            <p:cNvSpPr/>
            <p:nvPr/>
          </p:nvSpPr>
          <p:spPr>
            <a:xfrm>
              <a:off x="14685" y="5985"/>
              <a:ext cx="354" cy="35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Z</a:t>
              </a:r>
            </a:p>
          </p:txBody>
        </p:sp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32DE0854-5FA1-7568-DD11-EC1E8F0E7872}"/>
                </a:ext>
              </a:extLst>
            </p:cNvPr>
            <p:cNvSpPr/>
            <p:nvPr/>
          </p:nvSpPr>
          <p:spPr>
            <a:xfrm>
              <a:off x="14685" y="4547"/>
              <a:ext cx="354" cy="35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X</a:t>
              </a:r>
            </a:p>
          </p:txBody>
        </p:sp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D31430F1-8C83-6B9E-2CEB-EEF22988D678}"/>
                </a:ext>
              </a:extLst>
            </p:cNvPr>
            <p:cNvSpPr/>
            <p:nvPr/>
          </p:nvSpPr>
          <p:spPr>
            <a:xfrm>
              <a:off x="14685" y="7423"/>
              <a:ext cx="354" cy="35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Y</a:t>
              </a:r>
            </a:p>
          </p:txBody>
        </p:sp>
        <p:cxnSp>
          <p:nvCxnSpPr>
            <p:cNvPr id="16" name="直接箭头连接符 28">
              <a:extLst>
                <a:ext uri="{FF2B5EF4-FFF2-40B4-BE49-F238E27FC236}">
                  <a16:creationId xmlns:a16="http://schemas.microsoft.com/office/drawing/2014/main" id="{1CABA9F3-0EDF-B66B-E482-B859F635591C}"/>
                </a:ext>
              </a:extLst>
            </p:cNvPr>
            <p:cNvCxnSpPr>
              <a:stCxn id="14" idx="4"/>
              <a:endCxn id="13" idx="0"/>
            </p:cNvCxnSpPr>
            <p:nvPr/>
          </p:nvCxnSpPr>
          <p:spPr>
            <a:xfrm>
              <a:off x="14862" y="4902"/>
              <a:ext cx="0" cy="108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箭头连接符 29">
              <a:extLst>
                <a:ext uri="{FF2B5EF4-FFF2-40B4-BE49-F238E27FC236}">
                  <a16:creationId xmlns:a16="http://schemas.microsoft.com/office/drawing/2014/main" id="{8AED531C-6A7D-0189-9BE0-C3ECE9C970D6}"/>
                </a:ext>
              </a:extLst>
            </p:cNvPr>
            <p:cNvCxnSpPr>
              <a:stCxn id="13" idx="4"/>
              <a:endCxn id="15" idx="0"/>
            </p:cNvCxnSpPr>
            <p:nvPr/>
          </p:nvCxnSpPr>
          <p:spPr>
            <a:xfrm>
              <a:off x="14862" y="6340"/>
              <a:ext cx="0" cy="108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A295453F-90A2-5746-D840-426404CB2783}"/>
                </a:ext>
              </a:extLst>
            </p:cNvPr>
            <p:cNvSpPr/>
            <p:nvPr/>
          </p:nvSpPr>
          <p:spPr>
            <a:xfrm>
              <a:off x="16021" y="5247"/>
              <a:ext cx="354" cy="35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U</a:t>
              </a:r>
              <a:r>
                <a:rPr kumimoji="0" lang="en-US" altLang="zh-CN" b="0" i="0" u="none" strike="noStrike" kern="1200" cap="none" spc="0" normalizeH="0" baseline="-2500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Z</a:t>
              </a:r>
            </a:p>
          </p:txBody>
        </p:sp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610CFB9B-A2D2-5FD5-0004-FE33A6948C8B}"/>
                </a:ext>
              </a:extLst>
            </p:cNvPr>
            <p:cNvSpPr/>
            <p:nvPr/>
          </p:nvSpPr>
          <p:spPr>
            <a:xfrm>
              <a:off x="16021" y="3757"/>
              <a:ext cx="474" cy="35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  <a:sym typeface="+mn-ea"/>
                </a:rPr>
                <a:t>U</a:t>
              </a:r>
              <a:r>
                <a:rPr kumimoji="0" lang="en-US" altLang="zh-CN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  <a:sym typeface="+mn-ea"/>
                </a:rPr>
                <a:t>X</a:t>
              </a:r>
              <a:endParaRPr kumimoji="0" lang="en-US" altLang="zh-CN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cxnSp>
          <p:nvCxnSpPr>
            <p:cNvPr id="22" name="直接箭头连接符 36">
              <a:extLst>
                <a:ext uri="{FF2B5EF4-FFF2-40B4-BE49-F238E27FC236}">
                  <a16:creationId xmlns:a16="http://schemas.microsoft.com/office/drawing/2014/main" id="{FC268287-18BA-9C41-59B3-99FC8D55ED8A}"/>
                </a:ext>
              </a:extLst>
            </p:cNvPr>
            <p:cNvCxnSpPr>
              <a:stCxn id="19" idx="3"/>
              <a:endCxn id="13" idx="7"/>
            </p:cNvCxnSpPr>
            <p:nvPr/>
          </p:nvCxnSpPr>
          <p:spPr>
            <a:xfrm flipH="1">
              <a:off x="14987" y="5550"/>
              <a:ext cx="1086" cy="48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箭头连接符 37">
              <a:extLst>
                <a:ext uri="{FF2B5EF4-FFF2-40B4-BE49-F238E27FC236}">
                  <a16:creationId xmlns:a16="http://schemas.microsoft.com/office/drawing/2014/main" id="{FEC853F7-DD6C-4A00-8CC1-EDD348D56A8E}"/>
                </a:ext>
              </a:extLst>
            </p:cNvPr>
            <p:cNvCxnSpPr/>
            <p:nvPr/>
          </p:nvCxnSpPr>
          <p:spPr>
            <a:xfrm flipH="1">
              <a:off x="14987" y="4053"/>
              <a:ext cx="1086" cy="53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椭圆 31">
              <a:extLst>
                <a:ext uri="{FF2B5EF4-FFF2-40B4-BE49-F238E27FC236}">
                  <a16:creationId xmlns:a16="http://schemas.microsoft.com/office/drawing/2014/main" id="{80A1334E-F7B7-BD3C-C700-BFC20C1985A6}"/>
                </a:ext>
              </a:extLst>
            </p:cNvPr>
            <p:cNvSpPr/>
            <p:nvPr/>
          </p:nvSpPr>
          <p:spPr>
            <a:xfrm>
              <a:off x="16017" y="6684"/>
              <a:ext cx="354" cy="35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U</a:t>
              </a:r>
              <a:r>
                <a:rPr kumimoji="0" lang="en-US" altLang="zh-CN" b="0" i="0" u="none" strike="noStrike" kern="1200" cap="none" spc="0" normalizeH="0" baseline="-2500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Y</a:t>
              </a:r>
            </a:p>
          </p:txBody>
        </p:sp>
        <p:cxnSp>
          <p:nvCxnSpPr>
            <p:cNvPr id="34" name="直接箭头连接符 8">
              <a:extLst>
                <a:ext uri="{FF2B5EF4-FFF2-40B4-BE49-F238E27FC236}">
                  <a16:creationId xmlns:a16="http://schemas.microsoft.com/office/drawing/2014/main" id="{95179AD4-BBB3-CDFD-3E5F-116B520F8D87}"/>
                </a:ext>
              </a:extLst>
            </p:cNvPr>
            <p:cNvCxnSpPr>
              <a:endCxn id="15" idx="7"/>
            </p:cNvCxnSpPr>
            <p:nvPr/>
          </p:nvCxnSpPr>
          <p:spPr>
            <a:xfrm flipH="1">
              <a:off x="14987" y="6995"/>
              <a:ext cx="1007" cy="48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08C483DD-3BD9-6EB8-A410-B24589DDA1ED}"/>
                  </a:ext>
                </a:extLst>
              </p:cNvPr>
              <p:cNvSpPr txBox="1"/>
              <p:nvPr/>
            </p:nvSpPr>
            <p:spPr>
              <a:xfrm>
                <a:off x="1892286" y="2224565"/>
                <a:ext cx="2385282" cy="4247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2" fontAlgn="auto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800" b="0" i="1" smtClean="0">
                          <a:latin typeface="Cambria Math" panose="02040503050406030204" pitchFamily="18" charset="0"/>
                          <a:sym typeface="+mn-ea"/>
                        </a:rPr>
                        <m:t>𝑋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  <a:sym typeface="+mn-ea"/>
                        </a:rPr>
                        <m:t>=</m:t>
                      </m:r>
                      <m:sSub>
                        <m:sSub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  <a:sym typeface="+mn-ea"/>
                            </a:rPr>
                          </m:ctrlPr>
                        </m:sSub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sym typeface="+mn-ea"/>
                            </a:rPr>
                            <m:t>𝑓</m:t>
                          </m:r>
                        </m:e>
                        <m: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sym typeface="+mn-ea"/>
                            </a:rPr>
                            <m:t>𝑋</m:t>
                          </m:r>
                        </m:sub>
                      </m:sSub>
                      <m:r>
                        <a:rPr lang="en-US" altLang="zh-CN" sz="1800" b="0" i="1" smtClean="0">
                          <a:latin typeface="Cambria Math" panose="02040503050406030204" pitchFamily="18" charset="0"/>
                          <a:sym typeface="+mn-ea"/>
                        </a:rPr>
                        <m:t>(</m:t>
                      </m:r>
                      <m:sSub>
                        <m:sSub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  <a:sym typeface="+mn-ea"/>
                            </a:rPr>
                          </m:ctrlPr>
                        </m:sSub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sym typeface="+mn-ea"/>
                            </a:rPr>
                            <m:t>𝑈</m:t>
                          </m:r>
                        </m:e>
                        <m: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sym typeface="+mn-ea"/>
                            </a:rPr>
                            <m:t>𝑋</m:t>
                          </m:r>
                        </m:sub>
                      </m:sSub>
                      <m:r>
                        <a:rPr lang="en-US" altLang="zh-CN" sz="1800" b="0" i="1" smtClean="0">
                          <a:latin typeface="Cambria Math" panose="02040503050406030204" pitchFamily="18" charset="0"/>
                          <a:sym typeface="+mn-ea"/>
                        </a:rPr>
                        <m:t>)</m:t>
                      </m:r>
                    </m:oMath>
                  </m:oMathPara>
                </a14:m>
                <a:endParaRPr lang="en-US" altLang="zh-CN" sz="1800" dirty="0">
                  <a:sym typeface="+mn-ea"/>
                </a:endParaRPr>
              </a:p>
            </p:txBody>
          </p:sp>
        </mc:Choice>
        <mc:Fallback xmlns="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08C483DD-3BD9-6EB8-A410-B24589DDA1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2286" y="2224565"/>
                <a:ext cx="2385282" cy="424732"/>
              </a:xfrm>
              <a:prstGeom prst="rect">
                <a:avLst/>
              </a:prstGeom>
              <a:blipFill>
                <a:blip r:embed="rId5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0CDFC391-62AE-221D-2F10-B21DB35D3319}"/>
                  </a:ext>
                </a:extLst>
              </p:cNvPr>
              <p:cNvSpPr txBox="1"/>
              <p:nvPr/>
            </p:nvSpPr>
            <p:spPr>
              <a:xfrm>
                <a:off x="1672199" y="3564581"/>
                <a:ext cx="2550044" cy="4247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2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800" b="0" i="1" smtClean="0">
                          <a:latin typeface="Cambria Math" panose="02040503050406030204" pitchFamily="18" charset="0"/>
                          <a:sym typeface="+mn-ea"/>
                        </a:rPr>
                        <m:t>𝑍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  <a:sym typeface="+mn-ea"/>
                        </a:rPr>
                        <m:t>=</m:t>
                      </m:r>
                      <m:sSub>
                        <m:sSub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  <a:sym typeface="+mn-ea"/>
                            </a:rPr>
                          </m:ctrlPr>
                        </m:sSub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sym typeface="+mn-ea"/>
                            </a:rPr>
                            <m:t>𝑓</m:t>
                          </m:r>
                        </m:e>
                        <m: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sym typeface="+mn-ea"/>
                            </a:rPr>
                            <m:t>𝑍</m:t>
                          </m:r>
                        </m:sub>
                      </m:sSub>
                      <m:r>
                        <a:rPr lang="en-US" altLang="zh-CN" sz="1800" b="0" i="1" smtClean="0">
                          <a:latin typeface="Cambria Math" panose="02040503050406030204" pitchFamily="18" charset="0"/>
                          <a:sym typeface="+mn-ea"/>
                        </a:rPr>
                        <m:t>(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  <a:sym typeface="+mn-ea"/>
                        </a:rPr>
                        <m:t>𝑋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  <a:sym typeface="+mn-ea"/>
                        </a:rPr>
                        <m:t>,</m:t>
                      </m:r>
                      <m:sSub>
                        <m:sSub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  <a:sym typeface="+mn-ea"/>
                            </a:rPr>
                          </m:ctrlPr>
                        </m:sSub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sym typeface="+mn-ea"/>
                            </a:rPr>
                            <m:t>𝑈</m:t>
                          </m:r>
                        </m:e>
                        <m: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sym typeface="+mn-ea"/>
                            </a:rPr>
                            <m:t>𝑍</m:t>
                          </m:r>
                        </m:sub>
                      </m:sSub>
                      <m:r>
                        <a:rPr lang="en-US" altLang="zh-CN" sz="1800" b="0" i="1" smtClean="0">
                          <a:latin typeface="Cambria Math" panose="02040503050406030204" pitchFamily="18" charset="0"/>
                          <a:sym typeface="+mn-ea"/>
                        </a:rPr>
                        <m:t>)</m:t>
                      </m:r>
                    </m:oMath>
                  </m:oMathPara>
                </a14:m>
                <a:endParaRPr lang="en-US" altLang="zh-CN" sz="1800" dirty="0">
                  <a:sym typeface="+mn-ea"/>
                </a:endParaRPr>
              </a:p>
            </p:txBody>
          </p:sp>
        </mc:Choice>
        <mc:Fallback xmlns=""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0CDFC391-62AE-221D-2F10-B21DB35D33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2199" y="3564581"/>
                <a:ext cx="2550044" cy="424732"/>
              </a:xfrm>
              <a:prstGeom prst="rect">
                <a:avLst/>
              </a:prstGeom>
              <a:blipFill>
                <a:blip r:embed="rId6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文本框 43">
                <a:extLst>
                  <a:ext uri="{FF2B5EF4-FFF2-40B4-BE49-F238E27FC236}">
                    <a16:creationId xmlns:a16="http://schemas.microsoft.com/office/drawing/2014/main" id="{640EA305-D71E-6E63-D8EC-F740779538DD}"/>
                  </a:ext>
                </a:extLst>
              </p:cNvPr>
              <p:cNvSpPr txBox="1"/>
              <p:nvPr/>
            </p:nvSpPr>
            <p:spPr>
              <a:xfrm>
                <a:off x="1717996" y="4792991"/>
                <a:ext cx="2485663" cy="4247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2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800" b="0" i="1" smtClean="0">
                          <a:latin typeface="Cambria Math" panose="02040503050406030204" pitchFamily="18" charset="0"/>
                          <a:sym typeface="+mn-ea"/>
                        </a:rPr>
                        <m:t>𝑌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  <a:sym typeface="+mn-ea"/>
                        </a:rPr>
                        <m:t>=</m:t>
                      </m:r>
                      <m:sSub>
                        <m:sSub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  <a:sym typeface="+mn-ea"/>
                            </a:rPr>
                          </m:ctrlPr>
                        </m:sSub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sym typeface="+mn-ea"/>
                            </a:rPr>
                            <m:t>𝑓</m:t>
                          </m:r>
                        </m:e>
                        <m: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sym typeface="+mn-ea"/>
                            </a:rPr>
                            <m:t>𝑌</m:t>
                          </m:r>
                        </m:sub>
                      </m:sSub>
                      <m:r>
                        <a:rPr lang="en-US" altLang="zh-CN" sz="1800" b="0" i="1" smtClean="0">
                          <a:latin typeface="Cambria Math" panose="02040503050406030204" pitchFamily="18" charset="0"/>
                          <a:sym typeface="+mn-ea"/>
                        </a:rPr>
                        <m:t>(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  <a:sym typeface="+mn-ea"/>
                        </a:rPr>
                        <m:t>𝑍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  <a:sym typeface="+mn-ea"/>
                        </a:rPr>
                        <m:t>,</m:t>
                      </m:r>
                      <m:sSub>
                        <m:sSub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  <a:sym typeface="+mn-ea"/>
                            </a:rPr>
                          </m:ctrlPr>
                        </m:sSub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sym typeface="+mn-ea"/>
                            </a:rPr>
                            <m:t>𝑈</m:t>
                          </m:r>
                        </m:e>
                        <m: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sym typeface="+mn-ea"/>
                            </a:rPr>
                            <m:t>𝑌</m:t>
                          </m:r>
                        </m:sub>
                      </m:sSub>
                      <m:r>
                        <a:rPr lang="en-US" altLang="zh-CN" sz="1800" b="0" i="1" smtClean="0">
                          <a:latin typeface="Cambria Math" panose="02040503050406030204" pitchFamily="18" charset="0"/>
                          <a:sym typeface="+mn-ea"/>
                        </a:rPr>
                        <m:t>)</m:t>
                      </m:r>
                    </m:oMath>
                  </m:oMathPara>
                </a14:m>
                <a:endParaRPr lang="en-US" altLang="zh-CN" sz="1800" dirty="0">
                  <a:sym typeface="+mn-ea"/>
                </a:endParaRPr>
              </a:p>
            </p:txBody>
          </p:sp>
        </mc:Choice>
        <mc:Fallback xmlns="">
          <p:sp>
            <p:nvSpPr>
              <p:cNvPr id="44" name="文本框 43">
                <a:extLst>
                  <a:ext uri="{FF2B5EF4-FFF2-40B4-BE49-F238E27FC236}">
                    <a16:creationId xmlns:a16="http://schemas.microsoft.com/office/drawing/2014/main" id="{640EA305-D71E-6E63-D8EC-F740779538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7996" y="4792991"/>
                <a:ext cx="2485663" cy="424732"/>
              </a:xfrm>
              <a:prstGeom prst="rect">
                <a:avLst/>
              </a:prstGeom>
              <a:blipFill>
                <a:blip r:embed="rId7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1025912" y="436469"/>
            <a:ext cx="65670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  <a:sym typeface="+mn-ea"/>
              </a:rPr>
              <a:t>Linear</a:t>
            </a: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  <a:sym typeface="+mn-ea"/>
              </a:rPr>
              <a:t> </a:t>
            </a: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  <a:sym typeface="+mn-ea"/>
              </a:rPr>
              <a:t>Structural</a:t>
            </a: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  <a:sym typeface="+mn-ea"/>
              </a:rPr>
              <a:t> </a:t>
            </a: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  <a:sym typeface="+mn-ea"/>
              </a:rPr>
              <a:t>Causal</a:t>
            </a: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  <a:sym typeface="+mn-ea"/>
              </a:rPr>
              <a:t> </a:t>
            </a: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  <a:sym typeface="+mn-ea"/>
              </a:rPr>
              <a:t>Model</a:t>
            </a: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  <a:sym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9411" y="6161070"/>
            <a:ext cx="76200" cy="114300"/>
          </a:xfrm>
          <a:prstGeom prst="rect">
            <a:avLst/>
          </a:prstGeom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28D7DB0A-76D0-E9FC-2C80-48F9677AFFA9}"/>
              </a:ext>
            </a:extLst>
          </p:cNvPr>
          <p:cNvGrpSpPr/>
          <p:nvPr/>
        </p:nvGrpSpPr>
        <p:grpSpPr>
          <a:xfrm>
            <a:off x="4277568" y="1535356"/>
            <a:ext cx="1602233" cy="3747013"/>
            <a:chOff x="14685" y="3757"/>
            <a:chExt cx="1810" cy="4021"/>
          </a:xfrm>
        </p:grpSpPr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8DA73B65-476E-F11B-4B92-B4DAFD741531}"/>
                </a:ext>
              </a:extLst>
            </p:cNvPr>
            <p:cNvSpPr/>
            <p:nvPr/>
          </p:nvSpPr>
          <p:spPr>
            <a:xfrm>
              <a:off x="14685" y="5985"/>
              <a:ext cx="354" cy="35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Z</a:t>
              </a:r>
            </a:p>
          </p:txBody>
        </p:sp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32DE0854-5FA1-7568-DD11-EC1E8F0E7872}"/>
                </a:ext>
              </a:extLst>
            </p:cNvPr>
            <p:cNvSpPr/>
            <p:nvPr/>
          </p:nvSpPr>
          <p:spPr>
            <a:xfrm>
              <a:off x="14685" y="4547"/>
              <a:ext cx="354" cy="35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X</a:t>
              </a:r>
            </a:p>
          </p:txBody>
        </p:sp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D31430F1-8C83-6B9E-2CEB-EEF22988D678}"/>
                </a:ext>
              </a:extLst>
            </p:cNvPr>
            <p:cNvSpPr/>
            <p:nvPr/>
          </p:nvSpPr>
          <p:spPr>
            <a:xfrm>
              <a:off x="14685" y="7423"/>
              <a:ext cx="354" cy="35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Y</a:t>
              </a:r>
            </a:p>
          </p:txBody>
        </p:sp>
        <p:cxnSp>
          <p:nvCxnSpPr>
            <p:cNvPr id="16" name="直接箭头连接符 28">
              <a:extLst>
                <a:ext uri="{FF2B5EF4-FFF2-40B4-BE49-F238E27FC236}">
                  <a16:creationId xmlns:a16="http://schemas.microsoft.com/office/drawing/2014/main" id="{1CABA9F3-0EDF-B66B-E482-B859F635591C}"/>
                </a:ext>
              </a:extLst>
            </p:cNvPr>
            <p:cNvCxnSpPr>
              <a:stCxn id="14" idx="4"/>
              <a:endCxn id="13" idx="0"/>
            </p:cNvCxnSpPr>
            <p:nvPr/>
          </p:nvCxnSpPr>
          <p:spPr>
            <a:xfrm>
              <a:off x="14862" y="4902"/>
              <a:ext cx="0" cy="108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箭头连接符 29">
              <a:extLst>
                <a:ext uri="{FF2B5EF4-FFF2-40B4-BE49-F238E27FC236}">
                  <a16:creationId xmlns:a16="http://schemas.microsoft.com/office/drawing/2014/main" id="{8AED531C-6A7D-0189-9BE0-C3ECE9C970D6}"/>
                </a:ext>
              </a:extLst>
            </p:cNvPr>
            <p:cNvCxnSpPr>
              <a:stCxn id="13" idx="4"/>
              <a:endCxn id="15" idx="0"/>
            </p:cNvCxnSpPr>
            <p:nvPr/>
          </p:nvCxnSpPr>
          <p:spPr>
            <a:xfrm>
              <a:off x="14862" y="6340"/>
              <a:ext cx="0" cy="108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A295453F-90A2-5746-D840-426404CB2783}"/>
                </a:ext>
              </a:extLst>
            </p:cNvPr>
            <p:cNvSpPr/>
            <p:nvPr/>
          </p:nvSpPr>
          <p:spPr>
            <a:xfrm>
              <a:off x="16021" y="5247"/>
              <a:ext cx="354" cy="35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U</a:t>
              </a:r>
              <a:r>
                <a:rPr kumimoji="0" lang="en-US" altLang="zh-CN" b="0" i="0" u="none" strike="noStrike" kern="1200" cap="none" spc="0" normalizeH="0" baseline="-2500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Z</a:t>
              </a:r>
            </a:p>
          </p:txBody>
        </p:sp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610CFB9B-A2D2-5FD5-0004-FE33A6948C8B}"/>
                </a:ext>
              </a:extLst>
            </p:cNvPr>
            <p:cNvSpPr/>
            <p:nvPr/>
          </p:nvSpPr>
          <p:spPr>
            <a:xfrm>
              <a:off x="16021" y="3757"/>
              <a:ext cx="474" cy="35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  <a:sym typeface="+mn-ea"/>
                </a:rPr>
                <a:t>U</a:t>
              </a:r>
              <a:r>
                <a:rPr kumimoji="0" lang="en-US" altLang="zh-CN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  <a:sym typeface="+mn-ea"/>
                </a:rPr>
                <a:t>X</a:t>
              </a:r>
              <a:endParaRPr kumimoji="0" lang="en-US" altLang="zh-CN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cxnSp>
          <p:nvCxnSpPr>
            <p:cNvPr id="22" name="直接箭头连接符 36">
              <a:extLst>
                <a:ext uri="{FF2B5EF4-FFF2-40B4-BE49-F238E27FC236}">
                  <a16:creationId xmlns:a16="http://schemas.microsoft.com/office/drawing/2014/main" id="{FC268287-18BA-9C41-59B3-99FC8D55ED8A}"/>
                </a:ext>
              </a:extLst>
            </p:cNvPr>
            <p:cNvCxnSpPr>
              <a:stCxn id="19" idx="3"/>
              <a:endCxn id="13" idx="7"/>
            </p:cNvCxnSpPr>
            <p:nvPr/>
          </p:nvCxnSpPr>
          <p:spPr>
            <a:xfrm flipH="1">
              <a:off x="14987" y="5550"/>
              <a:ext cx="1086" cy="48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箭头连接符 37">
              <a:extLst>
                <a:ext uri="{FF2B5EF4-FFF2-40B4-BE49-F238E27FC236}">
                  <a16:creationId xmlns:a16="http://schemas.microsoft.com/office/drawing/2014/main" id="{FEC853F7-DD6C-4A00-8CC1-EDD348D56A8E}"/>
                </a:ext>
              </a:extLst>
            </p:cNvPr>
            <p:cNvCxnSpPr/>
            <p:nvPr/>
          </p:nvCxnSpPr>
          <p:spPr>
            <a:xfrm flipH="1">
              <a:off x="14987" y="4053"/>
              <a:ext cx="1086" cy="53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椭圆 31">
              <a:extLst>
                <a:ext uri="{FF2B5EF4-FFF2-40B4-BE49-F238E27FC236}">
                  <a16:creationId xmlns:a16="http://schemas.microsoft.com/office/drawing/2014/main" id="{80A1334E-F7B7-BD3C-C700-BFC20C1985A6}"/>
                </a:ext>
              </a:extLst>
            </p:cNvPr>
            <p:cNvSpPr/>
            <p:nvPr/>
          </p:nvSpPr>
          <p:spPr>
            <a:xfrm>
              <a:off x="16017" y="6684"/>
              <a:ext cx="354" cy="35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U</a:t>
              </a:r>
              <a:r>
                <a:rPr kumimoji="0" lang="en-US" altLang="zh-CN" b="0" i="0" u="none" strike="noStrike" kern="1200" cap="none" spc="0" normalizeH="0" baseline="-2500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Y</a:t>
              </a:r>
            </a:p>
          </p:txBody>
        </p:sp>
        <p:cxnSp>
          <p:nvCxnSpPr>
            <p:cNvPr id="34" name="直接箭头连接符 8">
              <a:extLst>
                <a:ext uri="{FF2B5EF4-FFF2-40B4-BE49-F238E27FC236}">
                  <a16:creationId xmlns:a16="http://schemas.microsoft.com/office/drawing/2014/main" id="{95179AD4-BBB3-CDFD-3E5F-116B520F8D87}"/>
                </a:ext>
              </a:extLst>
            </p:cNvPr>
            <p:cNvCxnSpPr>
              <a:endCxn id="15" idx="7"/>
            </p:cNvCxnSpPr>
            <p:nvPr/>
          </p:nvCxnSpPr>
          <p:spPr>
            <a:xfrm flipH="1">
              <a:off x="14987" y="6995"/>
              <a:ext cx="1007" cy="48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08C483DD-3BD9-6EB8-A410-B24589DDA1ED}"/>
                  </a:ext>
                </a:extLst>
              </p:cNvPr>
              <p:cNvSpPr txBox="1"/>
              <p:nvPr/>
            </p:nvSpPr>
            <p:spPr>
              <a:xfrm>
                <a:off x="1578921" y="2224565"/>
                <a:ext cx="2698647" cy="4247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2" fontAlgn="auto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800" b="0" i="1" smtClean="0">
                          <a:latin typeface="Cambria Math" panose="02040503050406030204" pitchFamily="18" charset="0"/>
                          <a:sym typeface="+mn-ea"/>
                        </a:rPr>
                        <m:t>𝑋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  <a:sym typeface="+mn-ea"/>
                        </a:rPr>
                        <m:t>=</m:t>
                      </m:r>
                      <m:sSub>
                        <m:sSub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  <a:sym typeface="+mn-ea"/>
                            </a:rPr>
                          </m:ctrlPr>
                        </m:sSub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sym typeface="+mn-ea"/>
                            </a:rPr>
                            <m:t>𝑢</m:t>
                          </m:r>
                        </m:e>
                        <m: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sym typeface="+mn-ea"/>
                            </a:rPr>
                            <m:t>𝑋</m:t>
                          </m:r>
                        </m:sub>
                      </m:sSub>
                      <m:r>
                        <a:rPr lang="zh-CN" altLang="en-US" sz="1800" b="0" i="1" smtClean="0">
                          <a:latin typeface="Cambria Math" panose="02040503050406030204" pitchFamily="18" charset="0"/>
                          <a:sym typeface="+mn-ea"/>
                        </a:rPr>
                        <m:t> </m:t>
                      </m:r>
                      <m:sSub>
                        <m:sSub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  <a:sym typeface="+mn-ea"/>
                            </a:rPr>
                          </m:ctrlPr>
                        </m:sSub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sym typeface="+mn-ea"/>
                            </a:rPr>
                            <m:t>𝑈</m:t>
                          </m:r>
                        </m:e>
                        <m: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sym typeface="+mn-ea"/>
                            </a:rPr>
                            <m:t>𝑋</m:t>
                          </m:r>
                        </m:sub>
                      </m:sSub>
                      <m:r>
                        <a:rPr lang="en-US" altLang="zh-CN" sz="1800" b="0" i="1" smtClean="0">
                          <a:latin typeface="Cambria Math" panose="02040503050406030204" pitchFamily="18" charset="0"/>
                          <a:sym typeface="+mn-ea"/>
                        </a:rPr>
                        <m:t>+</m:t>
                      </m:r>
                      <m:sSub>
                        <m:sSub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  <a:sym typeface="+mn-ea"/>
                            </a:rPr>
                          </m:ctrlPr>
                        </m:sSub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sym typeface="+mn-ea"/>
                            </a:rPr>
                            <m:t>𝑐</m:t>
                          </m:r>
                        </m:e>
                        <m: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sym typeface="+mn-ea"/>
                            </a:rPr>
                            <m:t>𝑋</m:t>
                          </m:r>
                          <m:r>
                            <a:rPr lang="zh-CN" altLang="en-US" sz="1800" b="0" i="1" smtClean="0">
                              <a:latin typeface="Cambria Math" panose="02040503050406030204" pitchFamily="18" charset="0"/>
                              <a:sym typeface="+mn-ea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en-US" altLang="zh-CN" sz="1800" dirty="0">
                  <a:sym typeface="+mn-ea"/>
                </a:endParaRPr>
              </a:p>
            </p:txBody>
          </p:sp>
        </mc:Choice>
        <mc:Fallback xmlns="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08C483DD-3BD9-6EB8-A410-B24589DDA1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8921" y="2224565"/>
                <a:ext cx="2698647" cy="424732"/>
              </a:xfrm>
              <a:prstGeom prst="rect">
                <a:avLst/>
              </a:prstGeom>
              <a:blipFill>
                <a:blip r:embed="rId5"/>
                <a:stretch>
                  <a:fillRect b="-88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0CDFC391-62AE-221D-2F10-B21DB35D3319}"/>
                  </a:ext>
                </a:extLst>
              </p:cNvPr>
              <p:cNvSpPr txBox="1"/>
              <p:nvPr/>
            </p:nvSpPr>
            <p:spPr>
              <a:xfrm>
                <a:off x="925977" y="3564581"/>
                <a:ext cx="3296266" cy="4247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2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800" b="0" i="1" smtClean="0">
                          <a:latin typeface="Cambria Math" panose="02040503050406030204" pitchFamily="18" charset="0"/>
                          <a:sym typeface="+mn-ea"/>
                        </a:rPr>
                        <m:t>𝑍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  <a:sym typeface="+mn-ea"/>
                        </a:rPr>
                        <m:t>=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  <a:sym typeface="+mn-ea"/>
                        </a:rPr>
                        <m:t>𝑎𝑋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  <a:sym typeface="+mn-ea"/>
                        </a:rPr>
                        <m:t>+</m:t>
                      </m:r>
                      <m:sSub>
                        <m:sSub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  <a:sym typeface="+mn-ea"/>
                            </a:rPr>
                          </m:ctrlPr>
                        </m:sSub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sym typeface="+mn-ea"/>
                            </a:rPr>
                            <m:t>𝑢</m:t>
                          </m:r>
                        </m:e>
                        <m: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sym typeface="+mn-ea"/>
                            </a:rPr>
                            <m:t>𝑍</m:t>
                          </m:r>
                        </m:sub>
                      </m:sSub>
                      <m:r>
                        <a:rPr lang="en-US" altLang="zh-CN" sz="1800" b="0" i="1" smtClean="0">
                          <a:latin typeface="Cambria Math" panose="02040503050406030204" pitchFamily="18" charset="0"/>
                          <a:sym typeface="+mn-ea"/>
                        </a:rPr>
                        <m:t> </m:t>
                      </m:r>
                      <m:sSub>
                        <m:sSub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  <a:sym typeface="+mn-ea"/>
                            </a:rPr>
                          </m:ctrlPr>
                        </m:sSub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sym typeface="+mn-ea"/>
                            </a:rPr>
                            <m:t>𝑈</m:t>
                          </m:r>
                        </m:e>
                        <m: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sym typeface="+mn-ea"/>
                            </a:rPr>
                            <m:t>𝑍</m:t>
                          </m:r>
                        </m:sub>
                      </m:sSub>
                      <m:r>
                        <a:rPr lang="en-US" altLang="zh-CN" sz="1800" b="0" i="1" smtClean="0">
                          <a:latin typeface="Cambria Math" panose="02040503050406030204" pitchFamily="18" charset="0"/>
                          <a:sym typeface="+mn-ea"/>
                        </a:rPr>
                        <m:t>+</m:t>
                      </m:r>
                      <m:sSub>
                        <m:sSub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  <a:sym typeface="+mn-ea"/>
                            </a:rPr>
                          </m:ctrlPr>
                        </m:sSub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sym typeface="+mn-ea"/>
                            </a:rPr>
                            <m:t>𝑐</m:t>
                          </m:r>
                        </m:e>
                        <m: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sym typeface="+mn-ea"/>
                            </a:rPr>
                            <m:t>𝑍</m:t>
                          </m:r>
                        </m:sub>
                      </m:sSub>
                    </m:oMath>
                  </m:oMathPara>
                </a14:m>
                <a:endParaRPr lang="en-US" altLang="zh-CN" sz="1800" dirty="0">
                  <a:sym typeface="+mn-ea"/>
                </a:endParaRPr>
              </a:p>
            </p:txBody>
          </p:sp>
        </mc:Choice>
        <mc:Fallback xmlns=""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0CDFC391-62AE-221D-2F10-B21DB35D33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977" y="3564581"/>
                <a:ext cx="3296266" cy="424732"/>
              </a:xfrm>
              <a:prstGeom prst="rect">
                <a:avLst/>
              </a:prstGeom>
              <a:blipFill>
                <a:blip r:embed="rId6"/>
                <a:stretch>
                  <a:fillRect b="-88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文本框 43">
                <a:extLst>
                  <a:ext uri="{FF2B5EF4-FFF2-40B4-BE49-F238E27FC236}">
                    <a16:creationId xmlns:a16="http://schemas.microsoft.com/office/drawing/2014/main" id="{640EA305-D71E-6E63-D8EC-F740779538DD}"/>
                  </a:ext>
                </a:extLst>
              </p:cNvPr>
              <p:cNvSpPr txBox="1"/>
              <p:nvPr/>
            </p:nvSpPr>
            <p:spPr>
              <a:xfrm>
                <a:off x="907394" y="4792991"/>
                <a:ext cx="3296265" cy="4247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2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800" b="0" i="1" smtClean="0">
                          <a:latin typeface="Cambria Math" panose="02040503050406030204" pitchFamily="18" charset="0"/>
                          <a:sym typeface="+mn-ea"/>
                        </a:rPr>
                        <m:t>𝑌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  <a:sym typeface="+mn-ea"/>
                        </a:rPr>
                        <m:t>=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  <a:sym typeface="+mn-ea"/>
                        </a:rPr>
                        <m:t>𝑏𝑍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  <a:sym typeface="+mn-ea"/>
                        </a:rPr>
                        <m:t>+</m:t>
                      </m:r>
                      <m:sSub>
                        <m:sSub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  <a:sym typeface="+mn-ea"/>
                            </a:rPr>
                          </m:ctrlPr>
                        </m:sSub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sym typeface="+mn-ea"/>
                            </a:rPr>
                            <m:t>𝑢</m:t>
                          </m:r>
                        </m:e>
                        <m: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sym typeface="+mn-ea"/>
                            </a:rPr>
                            <m:t>𝑌</m:t>
                          </m:r>
                        </m:sub>
                      </m:sSub>
                      <m:sSub>
                        <m:sSub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  <a:sym typeface="+mn-ea"/>
                            </a:rPr>
                          </m:ctrlPr>
                        </m:sSub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sym typeface="+mn-ea"/>
                            </a:rPr>
                            <m:t>𝑈</m:t>
                          </m:r>
                        </m:e>
                        <m: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sym typeface="+mn-ea"/>
                            </a:rPr>
                            <m:t>𝑌</m:t>
                          </m:r>
                        </m:sub>
                      </m:sSub>
                      <m:r>
                        <a:rPr lang="en-US" altLang="zh-CN" sz="1800" b="0" i="1" smtClean="0">
                          <a:latin typeface="Cambria Math" panose="02040503050406030204" pitchFamily="18" charset="0"/>
                          <a:sym typeface="+mn-ea"/>
                        </a:rPr>
                        <m:t>+</m:t>
                      </m:r>
                      <m:sSub>
                        <m:sSub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  <a:sym typeface="+mn-ea"/>
                            </a:rPr>
                          </m:ctrlPr>
                        </m:sSub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sym typeface="+mn-ea"/>
                            </a:rPr>
                            <m:t>𝑐</m:t>
                          </m:r>
                        </m:e>
                        <m: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sym typeface="+mn-ea"/>
                            </a:rPr>
                            <m:t>𝑌</m:t>
                          </m:r>
                        </m:sub>
                      </m:sSub>
                    </m:oMath>
                  </m:oMathPara>
                </a14:m>
                <a:endParaRPr lang="en-US" altLang="zh-CN" sz="1800" dirty="0">
                  <a:sym typeface="+mn-ea"/>
                </a:endParaRPr>
              </a:p>
            </p:txBody>
          </p:sp>
        </mc:Choice>
        <mc:Fallback xmlns="">
          <p:sp>
            <p:nvSpPr>
              <p:cNvPr id="44" name="文本框 43">
                <a:extLst>
                  <a:ext uri="{FF2B5EF4-FFF2-40B4-BE49-F238E27FC236}">
                    <a16:creationId xmlns:a16="http://schemas.microsoft.com/office/drawing/2014/main" id="{640EA305-D71E-6E63-D8EC-F740779538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7394" y="4792991"/>
                <a:ext cx="3296265" cy="4247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0B9D93B4-0022-1760-B6CE-B005EADB9B9F}"/>
                  </a:ext>
                </a:extLst>
              </p:cNvPr>
              <p:cNvSpPr txBox="1"/>
              <p:nvPr/>
            </p:nvSpPr>
            <p:spPr>
              <a:xfrm>
                <a:off x="4449767" y="1692991"/>
                <a:ext cx="87677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  <a:sym typeface="+mn-ea"/>
                            </a:rPr>
                          </m:ctrlPr>
                        </m:sSub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sym typeface="+mn-ea"/>
                            </a:rPr>
                            <m:t>𝑢</m:t>
                          </m:r>
                        </m:e>
                        <m: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sym typeface="+mn-ea"/>
                            </a:rPr>
                            <m:t>𝑋</m:t>
                          </m:r>
                        </m:sub>
                      </m:sSub>
                      <m:r>
                        <a:rPr lang="zh-CN" altLang="en-US" sz="1800" b="0" i="1" smtClean="0">
                          <a:latin typeface="Cambria Math" panose="02040503050406030204" pitchFamily="18" charset="0"/>
                          <a:sym typeface="+mn-ea"/>
                        </a:rPr>
                        <m:t> 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0B9D93B4-0022-1760-B6CE-B005EADB9B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9767" y="1692991"/>
                <a:ext cx="876777" cy="369332"/>
              </a:xfrm>
              <a:prstGeom prst="rect">
                <a:avLst/>
              </a:prstGeom>
              <a:blipFill>
                <a:blip r:embed="rId8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本框 4">
            <a:extLst>
              <a:ext uri="{FF2B5EF4-FFF2-40B4-BE49-F238E27FC236}">
                <a16:creationId xmlns:a16="http://schemas.microsoft.com/office/drawing/2014/main" id="{3FB69C3F-1275-EBE0-4DF2-35B92123FE89}"/>
              </a:ext>
            </a:extLst>
          </p:cNvPr>
          <p:cNvSpPr txBox="1"/>
          <p:nvPr/>
        </p:nvSpPr>
        <p:spPr>
          <a:xfrm>
            <a:off x="4076210" y="4425803"/>
            <a:ext cx="2920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b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1D5D1E5-93AD-DECB-D124-A0BF0B420EF8}"/>
              </a:ext>
            </a:extLst>
          </p:cNvPr>
          <p:cNvSpPr txBox="1"/>
          <p:nvPr/>
        </p:nvSpPr>
        <p:spPr>
          <a:xfrm>
            <a:off x="4081019" y="3079025"/>
            <a:ext cx="2824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78232D96-B094-A932-FC47-9A3255A36B34}"/>
                  </a:ext>
                </a:extLst>
              </p:cNvPr>
              <p:cNvSpPr txBox="1"/>
              <p:nvPr/>
            </p:nvSpPr>
            <p:spPr>
              <a:xfrm>
                <a:off x="4505032" y="3079025"/>
                <a:ext cx="87677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  <a:sym typeface="+mn-ea"/>
                            </a:rPr>
                          </m:ctrlPr>
                        </m:sSub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sym typeface="+mn-ea"/>
                            </a:rPr>
                            <m:t>𝑢</m:t>
                          </m:r>
                        </m:e>
                        <m: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sym typeface="+mn-ea"/>
                            </a:rPr>
                            <m:t>𝑍</m:t>
                          </m:r>
                        </m:sub>
                      </m:sSub>
                      <m:r>
                        <a:rPr lang="zh-CN" altLang="en-US" sz="1800" b="0" i="1" smtClean="0">
                          <a:latin typeface="Cambria Math" panose="02040503050406030204" pitchFamily="18" charset="0"/>
                          <a:sym typeface="+mn-ea"/>
                        </a:rPr>
                        <m:t> 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78232D96-B094-A932-FC47-9A3255A36B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5032" y="3079025"/>
                <a:ext cx="876777" cy="369332"/>
              </a:xfrm>
              <a:prstGeom prst="rect">
                <a:avLst/>
              </a:prstGeom>
              <a:blipFill>
                <a:blip r:embed="rId9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59CFA58D-5637-01C5-364E-A8D4DE952B73}"/>
                  </a:ext>
                </a:extLst>
              </p:cNvPr>
              <p:cNvSpPr txBox="1"/>
              <p:nvPr/>
            </p:nvSpPr>
            <p:spPr>
              <a:xfrm>
                <a:off x="4544902" y="4368056"/>
                <a:ext cx="87677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  <a:sym typeface="+mn-ea"/>
                            </a:rPr>
                          </m:ctrlPr>
                        </m:sSub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sym typeface="+mn-ea"/>
                            </a:rPr>
                            <m:t>𝑢</m:t>
                          </m:r>
                        </m:e>
                        <m: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sym typeface="+mn-ea"/>
                            </a:rPr>
                            <m:t>𝑌</m:t>
                          </m:r>
                        </m:sub>
                      </m:sSub>
                      <m:r>
                        <a:rPr lang="zh-CN" altLang="en-US" sz="1800" b="0" i="1" smtClean="0">
                          <a:latin typeface="Cambria Math" panose="02040503050406030204" pitchFamily="18" charset="0"/>
                          <a:sym typeface="+mn-ea"/>
                        </a:rPr>
                        <m:t> 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59CFA58D-5637-01C5-364E-A8D4DE952B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4902" y="4368056"/>
                <a:ext cx="876777" cy="369332"/>
              </a:xfrm>
              <a:prstGeom prst="rect">
                <a:avLst/>
              </a:prstGeom>
              <a:blipFill>
                <a:blip r:embed="rId10"/>
                <a:stretch>
                  <a:fillRect b="-172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4332795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1025912" y="436469"/>
            <a:ext cx="65670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  <a:sym typeface="+mn-ea"/>
              </a:rPr>
              <a:t>Structural</a:t>
            </a: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  <a:sym typeface="+mn-ea"/>
              </a:rPr>
              <a:t> </a:t>
            </a: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  <a:sym typeface="+mn-ea"/>
              </a:rPr>
              <a:t>Causal</a:t>
            </a: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  <a:sym typeface="+mn-ea"/>
              </a:rPr>
              <a:t> </a:t>
            </a: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  <a:sym typeface="+mn-ea"/>
              </a:rPr>
              <a:t>Model</a:t>
            </a: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  <a:sym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9411" y="6161070"/>
            <a:ext cx="76200" cy="114300"/>
          </a:xfrm>
          <a:prstGeom prst="rect">
            <a:avLst/>
          </a:prstGeom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28D7DB0A-76D0-E9FC-2C80-48F9677AFFA9}"/>
              </a:ext>
            </a:extLst>
          </p:cNvPr>
          <p:cNvGrpSpPr/>
          <p:nvPr/>
        </p:nvGrpSpPr>
        <p:grpSpPr>
          <a:xfrm>
            <a:off x="4277568" y="1535356"/>
            <a:ext cx="1602233" cy="3747013"/>
            <a:chOff x="14685" y="3757"/>
            <a:chExt cx="1810" cy="4021"/>
          </a:xfrm>
        </p:grpSpPr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8DA73B65-476E-F11B-4B92-B4DAFD741531}"/>
                </a:ext>
              </a:extLst>
            </p:cNvPr>
            <p:cNvSpPr/>
            <p:nvPr/>
          </p:nvSpPr>
          <p:spPr>
            <a:xfrm>
              <a:off x="14685" y="5985"/>
              <a:ext cx="354" cy="35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Z</a:t>
              </a:r>
            </a:p>
          </p:txBody>
        </p:sp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32DE0854-5FA1-7568-DD11-EC1E8F0E7872}"/>
                </a:ext>
              </a:extLst>
            </p:cNvPr>
            <p:cNvSpPr/>
            <p:nvPr/>
          </p:nvSpPr>
          <p:spPr>
            <a:xfrm>
              <a:off x="14685" y="4547"/>
              <a:ext cx="354" cy="35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X</a:t>
              </a:r>
            </a:p>
          </p:txBody>
        </p:sp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D31430F1-8C83-6B9E-2CEB-EEF22988D678}"/>
                </a:ext>
              </a:extLst>
            </p:cNvPr>
            <p:cNvSpPr/>
            <p:nvPr/>
          </p:nvSpPr>
          <p:spPr>
            <a:xfrm>
              <a:off x="14685" y="7423"/>
              <a:ext cx="354" cy="35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Y</a:t>
              </a:r>
            </a:p>
          </p:txBody>
        </p:sp>
        <p:cxnSp>
          <p:nvCxnSpPr>
            <p:cNvPr id="16" name="直接箭头连接符 28">
              <a:extLst>
                <a:ext uri="{FF2B5EF4-FFF2-40B4-BE49-F238E27FC236}">
                  <a16:creationId xmlns:a16="http://schemas.microsoft.com/office/drawing/2014/main" id="{1CABA9F3-0EDF-B66B-E482-B859F635591C}"/>
                </a:ext>
              </a:extLst>
            </p:cNvPr>
            <p:cNvCxnSpPr>
              <a:stCxn id="14" idx="4"/>
              <a:endCxn id="13" idx="0"/>
            </p:cNvCxnSpPr>
            <p:nvPr/>
          </p:nvCxnSpPr>
          <p:spPr>
            <a:xfrm>
              <a:off x="14862" y="4902"/>
              <a:ext cx="0" cy="108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箭头连接符 29">
              <a:extLst>
                <a:ext uri="{FF2B5EF4-FFF2-40B4-BE49-F238E27FC236}">
                  <a16:creationId xmlns:a16="http://schemas.microsoft.com/office/drawing/2014/main" id="{8AED531C-6A7D-0189-9BE0-C3ECE9C970D6}"/>
                </a:ext>
              </a:extLst>
            </p:cNvPr>
            <p:cNvCxnSpPr>
              <a:stCxn id="13" idx="4"/>
              <a:endCxn id="15" idx="0"/>
            </p:cNvCxnSpPr>
            <p:nvPr/>
          </p:nvCxnSpPr>
          <p:spPr>
            <a:xfrm>
              <a:off x="14862" y="6340"/>
              <a:ext cx="0" cy="108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A295453F-90A2-5746-D840-426404CB2783}"/>
                </a:ext>
              </a:extLst>
            </p:cNvPr>
            <p:cNvSpPr/>
            <p:nvPr/>
          </p:nvSpPr>
          <p:spPr>
            <a:xfrm>
              <a:off x="16021" y="5247"/>
              <a:ext cx="354" cy="35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U</a:t>
              </a:r>
              <a:r>
                <a:rPr kumimoji="0" lang="en-US" altLang="zh-CN" b="0" i="0" u="none" strike="noStrike" kern="1200" cap="none" spc="0" normalizeH="0" baseline="-2500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Z</a:t>
              </a:r>
            </a:p>
          </p:txBody>
        </p:sp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610CFB9B-A2D2-5FD5-0004-FE33A6948C8B}"/>
                </a:ext>
              </a:extLst>
            </p:cNvPr>
            <p:cNvSpPr/>
            <p:nvPr/>
          </p:nvSpPr>
          <p:spPr>
            <a:xfrm>
              <a:off x="16021" y="3757"/>
              <a:ext cx="474" cy="35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  <a:sym typeface="+mn-ea"/>
                </a:rPr>
                <a:t>U</a:t>
              </a:r>
              <a:r>
                <a:rPr kumimoji="0" lang="en-US" altLang="zh-CN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  <a:sym typeface="+mn-ea"/>
                </a:rPr>
                <a:t>X</a:t>
              </a:r>
              <a:endParaRPr kumimoji="0" lang="en-US" altLang="zh-CN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cxnSp>
          <p:nvCxnSpPr>
            <p:cNvPr id="22" name="直接箭头连接符 36">
              <a:extLst>
                <a:ext uri="{FF2B5EF4-FFF2-40B4-BE49-F238E27FC236}">
                  <a16:creationId xmlns:a16="http://schemas.microsoft.com/office/drawing/2014/main" id="{FC268287-18BA-9C41-59B3-99FC8D55ED8A}"/>
                </a:ext>
              </a:extLst>
            </p:cNvPr>
            <p:cNvCxnSpPr>
              <a:stCxn id="19" idx="3"/>
              <a:endCxn id="13" idx="7"/>
            </p:cNvCxnSpPr>
            <p:nvPr/>
          </p:nvCxnSpPr>
          <p:spPr>
            <a:xfrm flipH="1">
              <a:off x="14987" y="5550"/>
              <a:ext cx="1086" cy="48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箭头连接符 37">
              <a:extLst>
                <a:ext uri="{FF2B5EF4-FFF2-40B4-BE49-F238E27FC236}">
                  <a16:creationId xmlns:a16="http://schemas.microsoft.com/office/drawing/2014/main" id="{FEC853F7-DD6C-4A00-8CC1-EDD348D56A8E}"/>
                </a:ext>
              </a:extLst>
            </p:cNvPr>
            <p:cNvCxnSpPr/>
            <p:nvPr/>
          </p:nvCxnSpPr>
          <p:spPr>
            <a:xfrm flipH="1">
              <a:off x="14987" y="4053"/>
              <a:ext cx="1086" cy="53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椭圆 31">
              <a:extLst>
                <a:ext uri="{FF2B5EF4-FFF2-40B4-BE49-F238E27FC236}">
                  <a16:creationId xmlns:a16="http://schemas.microsoft.com/office/drawing/2014/main" id="{80A1334E-F7B7-BD3C-C700-BFC20C1985A6}"/>
                </a:ext>
              </a:extLst>
            </p:cNvPr>
            <p:cNvSpPr/>
            <p:nvPr/>
          </p:nvSpPr>
          <p:spPr>
            <a:xfrm>
              <a:off x="16017" y="6684"/>
              <a:ext cx="354" cy="35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U</a:t>
              </a:r>
              <a:r>
                <a:rPr kumimoji="0" lang="en-US" altLang="zh-CN" b="0" i="0" u="none" strike="noStrike" kern="1200" cap="none" spc="0" normalizeH="0" baseline="-2500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Y</a:t>
              </a:r>
            </a:p>
          </p:txBody>
        </p:sp>
        <p:cxnSp>
          <p:nvCxnSpPr>
            <p:cNvPr id="34" name="直接箭头连接符 8">
              <a:extLst>
                <a:ext uri="{FF2B5EF4-FFF2-40B4-BE49-F238E27FC236}">
                  <a16:creationId xmlns:a16="http://schemas.microsoft.com/office/drawing/2014/main" id="{95179AD4-BBB3-CDFD-3E5F-116B520F8D87}"/>
                </a:ext>
              </a:extLst>
            </p:cNvPr>
            <p:cNvCxnSpPr>
              <a:endCxn id="15" idx="7"/>
            </p:cNvCxnSpPr>
            <p:nvPr/>
          </p:nvCxnSpPr>
          <p:spPr>
            <a:xfrm flipH="1">
              <a:off x="14987" y="6995"/>
              <a:ext cx="1007" cy="48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08C483DD-3BD9-6EB8-A410-B24589DDA1ED}"/>
                  </a:ext>
                </a:extLst>
              </p:cNvPr>
              <p:cNvSpPr txBox="1"/>
              <p:nvPr/>
            </p:nvSpPr>
            <p:spPr>
              <a:xfrm>
                <a:off x="1111185" y="2224565"/>
                <a:ext cx="3166384" cy="4247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2" fontAlgn="auto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800" b="0" i="1" smtClean="0">
                          <a:latin typeface="Cambria Math" panose="02040503050406030204" pitchFamily="18" charset="0"/>
                          <a:sym typeface="+mn-ea"/>
                        </a:rPr>
                        <m:t>𝑋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  <a:sym typeface="+mn-ea"/>
                        </a:rPr>
                        <m:t>=</m:t>
                      </m:r>
                      <m:sSub>
                        <m:sSub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  <a:sym typeface="+mn-ea"/>
                            </a:rPr>
                          </m:ctrlPr>
                        </m:sSub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sym typeface="+mn-ea"/>
                            </a:rPr>
                            <m:t>𝑢</m:t>
                          </m:r>
                        </m:e>
                        <m: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sym typeface="+mn-ea"/>
                            </a:rPr>
                            <m:t>𝑋</m:t>
                          </m:r>
                        </m:sub>
                      </m:sSub>
                      <m:r>
                        <a:rPr lang="zh-CN" altLang="en-US" sz="1800" b="0" i="1" smtClean="0">
                          <a:latin typeface="Cambria Math" panose="02040503050406030204" pitchFamily="18" charset="0"/>
                          <a:sym typeface="+mn-ea"/>
                        </a:rPr>
                        <m:t> </m:t>
                      </m:r>
                      <m:sSub>
                        <m:sSub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  <a:sym typeface="+mn-ea"/>
                            </a:rPr>
                          </m:ctrlPr>
                        </m:sSub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sym typeface="+mn-ea"/>
                            </a:rPr>
                            <m:t>𝑈</m:t>
                          </m:r>
                        </m:e>
                        <m: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sym typeface="+mn-ea"/>
                            </a:rPr>
                            <m:t>𝑋</m:t>
                          </m:r>
                        </m:sub>
                      </m:sSub>
                      <m:r>
                        <a:rPr lang="en-US" altLang="zh-CN" sz="1800" b="0" i="1" smtClean="0">
                          <a:latin typeface="Cambria Math" panose="02040503050406030204" pitchFamily="18" charset="0"/>
                          <a:sym typeface="+mn-ea"/>
                        </a:rPr>
                        <m:t>+</m:t>
                      </m:r>
                      <m:sSub>
                        <m:sSub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  <a:sym typeface="+mn-ea"/>
                            </a:rPr>
                          </m:ctrlPr>
                        </m:sSub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sym typeface="+mn-ea"/>
                            </a:rPr>
                            <m:t>𝑐</m:t>
                          </m:r>
                        </m:e>
                        <m: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sym typeface="+mn-ea"/>
                            </a:rPr>
                            <m:t>𝑋</m:t>
                          </m:r>
                          <m:r>
                            <a:rPr lang="zh-CN" altLang="en-US" sz="1800" b="0" i="1" smtClean="0">
                              <a:latin typeface="Cambria Math" panose="02040503050406030204" pitchFamily="18" charset="0"/>
                              <a:sym typeface="+mn-ea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en-US" altLang="zh-CN" sz="1800" b="0" dirty="0">
                  <a:sym typeface="+mn-ea"/>
                </a:endParaRPr>
              </a:p>
            </p:txBody>
          </p:sp>
        </mc:Choice>
        <mc:Fallback xmlns="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08C483DD-3BD9-6EB8-A410-B24589DDA1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1185" y="2224565"/>
                <a:ext cx="3166384" cy="424732"/>
              </a:xfrm>
              <a:prstGeom prst="rect">
                <a:avLst/>
              </a:prstGeom>
              <a:blipFill>
                <a:blip r:embed="rId5"/>
                <a:stretch>
                  <a:fillRect b="-88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0CDFC391-62AE-221D-2F10-B21DB35D3319}"/>
                  </a:ext>
                </a:extLst>
              </p:cNvPr>
              <p:cNvSpPr txBox="1"/>
              <p:nvPr/>
            </p:nvSpPr>
            <p:spPr>
              <a:xfrm>
                <a:off x="925977" y="3564581"/>
                <a:ext cx="3296266" cy="4247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2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800" b="0" i="1" smtClean="0">
                          <a:latin typeface="Cambria Math" panose="02040503050406030204" pitchFamily="18" charset="0"/>
                          <a:sym typeface="+mn-ea"/>
                        </a:rPr>
                        <m:t>𝑍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  <a:sym typeface="+mn-ea"/>
                        </a:rPr>
                        <m:t>=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  <a:sym typeface="+mn-ea"/>
                        </a:rPr>
                        <m:t>𝑎𝑋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  <a:sym typeface="+mn-ea"/>
                        </a:rPr>
                        <m:t>+</m:t>
                      </m:r>
                      <m:sSub>
                        <m:sSub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  <a:sym typeface="+mn-ea"/>
                            </a:rPr>
                          </m:ctrlPr>
                        </m:sSub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sym typeface="+mn-ea"/>
                            </a:rPr>
                            <m:t>𝑢</m:t>
                          </m:r>
                        </m:e>
                        <m: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sym typeface="+mn-ea"/>
                            </a:rPr>
                            <m:t>𝑍</m:t>
                          </m:r>
                        </m:sub>
                      </m:sSub>
                      <m:r>
                        <a:rPr lang="en-US" altLang="zh-CN" sz="1800" b="0" i="1" smtClean="0">
                          <a:latin typeface="Cambria Math" panose="02040503050406030204" pitchFamily="18" charset="0"/>
                          <a:sym typeface="+mn-ea"/>
                        </a:rPr>
                        <m:t> </m:t>
                      </m:r>
                      <m:sSub>
                        <m:sSub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  <a:sym typeface="+mn-ea"/>
                            </a:rPr>
                          </m:ctrlPr>
                        </m:sSub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sym typeface="+mn-ea"/>
                            </a:rPr>
                            <m:t>𝑈</m:t>
                          </m:r>
                        </m:e>
                        <m: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sym typeface="+mn-ea"/>
                            </a:rPr>
                            <m:t>𝑍</m:t>
                          </m:r>
                        </m:sub>
                      </m:sSub>
                      <m:r>
                        <a:rPr lang="en-US" altLang="zh-CN" sz="1800" b="0" i="1" smtClean="0">
                          <a:latin typeface="Cambria Math" panose="02040503050406030204" pitchFamily="18" charset="0"/>
                          <a:sym typeface="+mn-ea"/>
                        </a:rPr>
                        <m:t>+</m:t>
                      </m:r>
                      <m:sSub>
                        <m:sSub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  <a:sym typeface="+mn-ea"/>
                            </a:rPr>
                          </m:ctrlPr>
                        </m:sSub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sym typeface="+mn-ea"/>
                            </a:rPr>
                            <m:t>𝑐</m:t>
                          </m:r>
                        </m:e>
                        <m: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sym typeface="+mn-ea"/>
                            </a:rPr>
                            <m:t>𝑍</m:t>
                          </m:r>
                        </m:sub>
                      </m:sSub>
                    </m:oMath>
                  </m:oMathPara>
                </a14:m>
                <a:endParaRPr lang="en-US" altLang="zh-CN" sz="1800" dirty="0">
                  <a:sym typeface="+mn-ea"/>
                </a:endParaRPr>
              </a:p>
            </p:txBody>
          </p:sp>
        </mc:Choice>
        <mc:Fallback xmlns=""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0CDFC391-62AE-221D-2F10-B21DB35D33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977" y="3564581"/>
                <a:ext cx="3296266" cy="424732"/>
              </a:xfrm>
              <a:prstGeom prst="rect">
                <a:avLst/>
              </a:prstGeom>
              <a:blipFill>
                <a:blip r:embed="rId6"/>
                <a:stretch>
                  <a:fillRect b="-88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文本框 43">
                <a:extLst>
                  <a:ext uri="{FF2B5EF4-FFF2-40B4-BE49-F238E27FC236}">
                    <a16:creationId xmlns:a16="http://schemas.microsoft.com/office/drawing/2014/main" id="{640EA305-D71E-6E63-D8EC-F740779538DD}"/>
                  </a:ext>
                </a:extLst>
              </p:cNvPr>
              <p:cNvSpPr txBox="1"/>
              <p:nvPr/>
            </p:nvSpPr>
            <p:spPr>
              <a:xfrm>
                <a:off x="907394" y="4792991"/>
                <a:ext cx="3296265" cy="4247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2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800" b="0" i="1" smtClean="0">
                          <a:latin typeface="Cambria Math" panose="02040503050406030204" pitchFamily="18" charset="0"/>
                          <a:sym typeface="+mn-ea"/>
                        </a:rPr>
                        <m:t>𝑌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  <a:sym typeface="+mn-ea"/>
                        </a:rPr>
                        <m:t>=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  <a:sym typeface="+mn-ea"/>
                        </a:rPr>
                        <m:t>𝑏𝑍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  <a:sym typeface="+mn-ea"/>
                        </a:rPr>
                        <m:t>+</m:t>
                      </m:r>
                      <m:sSub>
                        <m:sSub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  <a:sym typeface="+mn-ea"/>
                            </a:rPr>
                          </m:ctrlPr>
                        </m:sSub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sym typeface="+mn-ea"/>
                            </a:rPr>
                            <m:t>𝑢</m:t>
                          </m:r>
                        </m:e>
                        <m: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sym typeface="+mn-ea"/>
                            </a:rPr>
                            <m:t>𝑌</m:t>
                          </m:r>
                        </m:sub>
                      </m:sSub>
                      <m:sSub>
                        <m:sSub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  <a:sym typeface="+mn-ea"/>
                            </a:rPr>
                          </m:ctrlPr>
                        </m:sSub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sym typeface="+mn-ea"/>
                            </a:rPr>
                            <m:t>𝑈</m:t>
                          </m:r>
                        </m:e>
                        <m: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sym typeface="+mn-ea"/>
                            </a:rPr>
                            <m:t>𝑌</m:t>
                          </m:r>
                        </m:sub>
                      </m:sSub>
                      <m:r>
                        <a:rPr lang="en-US" altLang="zh-CN" sz="1800" b="0" i="1" smtClean="0">
                          <a:latin typeface="Cambria Math" panose="02040503050406030204" pitchFamily="18" charset="0"/>
                          <a:sym typeface="+mn-ea"/>
                        </a:rPr>
                        <m:t>+</m:t>
                      </m:r>
                      <m:sSub>
                        <m:sSub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  <a:sym typeface="+mn-ea"/>
                            </a:rPr>
                          </m:ctrlPr>
                        </m:sSub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sym typeface="+mn-ea"/>
                            </a:rPr>
                            <m:t>𝑐</m:t>
                          </m:r>
                        </m:e>
                        <m: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sym typeface="+mn-ea"/>
                            </a:rPr>
                            <m:t>𝑌</m:t>
                          </m:r>
                        </m:sub>
                      </m:sSub>
                    </m:oMath>
                  </m:oMathPara>
                </a14:m>
                <a:endParaRPr lang="en-US" altLang="zh-CN" sz="1800" dirty="0">
                  <a:sym typeface="+mn-ea"/>
                </a:endParaRPr>
              </a:p>
            </p:txBody>
          </p:sp>
        </mc:Choice>
        <mc:Fallback xmlns="">
          <p:sp>
            <p:nvSpPr>
              <p:cNvPr id="44" name="文本框 43">
                <a:extLst>
                  <a:ext uri="{FF2B5EF4-FFF2-40B4-BE49-F238E27FC236}">
                    <a16:creationId xmlns:a16="http://schemas.microsoft.com/office/drawing/2014/main" id="{640EA305-D71E-6E63-D8EC-F740779538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7394" y="4792991"/>
                <a:ext cx="3296265" cy="4247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0B9D93B4-0022-1760-B6CE-B005EADB9B9F}"/>
                  </a:ext>
                </a:extLst>
              </p:cNvPr>
              <p:cNvSpPr txBox="1"/>
              <p:nvPr/>
            </p:nvSpPr>
            <p:spPr>
              <a:xfrm>
                <a:off x="4434250" y="1585745"/>
                <a:ext cx="87677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  <a:sym typeface="+mn-ea"/>
                            </a:rPr>
                          </m:ctrlPr>
                        </m:sSub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sym typeface="+mn-ea"/>
                            </a:rPr>
                            <m:t>𝑢</m:t>
                          </m:r>
                        </m:e>
                        <m: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sym typeface="+mn-ea"/>
                            </a:rPr>
                            <m:t>𝑋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0B9D93B4-0022-1760-B6CE-B005EADB9B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4250" y="1585745"/>
                <a:ext cx="876777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本框 4">
            <a:extLst>
              <a:ext uri="{FF2B5EF4-FFF2-40B4-BE49-F238E27FC236}">
                <a16:creationId xmlns:a16="http://schemas.microsoft.com/office/drawing/2014/main" id="{3FB69C3F-1275-EBE0-4DF2-35B92123FE89}"/>
              </a:ext>
            </a:extLst>
          </p:cNvPr>
          <p:cNvSpPr txBox="1"/>
          <p:nvPr/>
        </p:nvSpPr>
        <p:spPr>
          <a:xfrm>
            <a:off x="4076210" y="4425803"/>
            <a:ext cx="2920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b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1D5D1E5-93AD-DECB-D124-A0BF0B420EF8}"/>
              </a:ext>
            </a:extLst>
          </p:cNvPr>
          <p:cNvSpPr txBox="1"/>
          <p:nvPr/>
        </p:nvSpPr>
        <p:spPr>
          <a:xfrm>
            <a:off x="4081019" y="3079025"/>
            <a:ext cx="2824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78232D96-B094-A932-FC47-9A3255A36B34}"/>
                  </a:ext>
                </a:extLst>
              </p:cNvPr>
              <p:cNvSpPr txBox="1"/>
              <p:nvPr/>
            </p:nvSpPr>
            <p:spPr>
              <a:xfrm>
                <a:off x="4505032" y="3079025"/>
                <a:ext cx="87677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  <a:sym typeface="+mn-ea"/>
                            </a:rPr>
                          </m:ctrlPr>
                        </m:sSub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sym typeface="+mn-ea"/>
                            </a:rPr>
                            <m:t>𝑢</m:t>
                          </m:r>
                        </m:e>
                        <m: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sym typeface="+mn-ea"/>
                            </a:rPr>
                            <m:t>𝑍</m:t>
                          </m:r>
                        </m:sub>
                      </m:sSub>
                      <m:r>
                        <a:rPr lang="zh-CN" altLang="en-US" sz="1800" b="0" i="1" smtClean="0">
                          <a:latin typeface="Cambria Math" panose="02040503050406030204" pitchFamily="18" charset="0"/>
                          <a:sym typeface="+mn-ea"/>
                        </a:rPr>
                        <m:t> 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78232D96-B094-A932-FC47-9A3255A36B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5032" y="3079025"/>
                <a:ext cx="876777" cy="369332"/>
              </a:xfrm>
              <a:prstGeom prst="rect">
                <a:avLst/>
              </a:prstGeom>
              <a:blipFill>
                <a:blip r:embed="rId9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59CFA58D-5637-01C5-364E-A8D4DE952B73}"/>
                  </a:ext>
                </a:extLst>
              </p:cNvPr>
              <p:cNvSpPr txBox="1"/>
              <p:nvPr/>
            </p:nvSpPr>
            <p:spPr>
              <a:xfrm>
                <a:off x="4544902" y="4368056"/>
                <a:ext cx="87677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  <a:sym typeface="+mn-ea"/>
                            </a:rPr>
                          </m:ctrlPr>
                        </m:sSub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sym typeface="+mn-ea"/>
                            </a:rPr>
                            <m:t>𝑢</m:t>
                          </m:r>
                        </m:e>
                        <m: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sym typeface="+mn-ea"/>
                            </a:rPr>
                            <m:t>𝑌</m:t>
                          </m:r>
                        </m:sub>
                      </m:sSub>
                      <m:r>
                        <a:rPr lang="zh-CN" altLang="en-US" sz="1800" b="0" i="1" smtClean="0">
                          <a:latin typeface="Cambria Math" panose="02040503050406030204" pitchFamily="18" charset="0"/>
                          <a:sym typeface="+mn-ea"/>
                        </a:rPr>
                        <m:t> 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59CFA58D-5637-01C5-364E-A8D4DE952B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4902" y="4368056"/>
                <a:ext cx="876777" cy="369332"/>
              </a:xfrm>
              <a:prstGeom prst="rect">
                <a:avLst/>
              </a:prstGeom>
              <a:blipFill>
                <a:blip r:embed="rId10"/>
                <a:stretch>
                  <a:fillRect b="-172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文本框 10">
            <a:extLst>
              <a:ext uri="{FF2B5EF4-FFF2-40B4-BE49-F238E27FC236}">
                <a16:creationId xmlns:a16="http://schemas.microsoft.com/office/drawing/2014/main" id="{D6814C63-4414-AE18-7269-770FB3BE7411}"/>
              </a:ext>
            </a:extLst>
          </p:cNvPr>
          <p:cNvSpPr txBox="1"/>
          <p:nvPr/>
        </p:nvSpPr>
        <p:spPr>
          <a:xfrm>
            <a:off x="6097930" y="1374076"/>
            <a:ext cx="6094070" cy="4025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fontAlgn="auto">
              <a:lnSpc>
                <a:spcPct val="120000"/>
              </a:lnSpc>
            </a:pPr>
            <a:r>
              <a:rPr lang="en-US" altLang="zh-CN" sz="1800" dirty="0">
                <a:solidFill>
                  <a:srgbClr val="FF0000"/>
                </a:solidFill>
                <a:sym typeface="+mn-ea"/>
              </a:rPr>
              <a:t>Problem:</a:t>
            </a:r>
            <a:r>
              <a:rPr lang="zh-CN" altLang="en-US" sz="1800" dirty="0">
                <a:solidFill>
                  <a:srgbClr val="FF0000"/>
                </a:solidFill>
                <a:sym typeface="+mn-ea"/>
              </a:rPr>
              <a:t> </a:t>
            </a:r>
            <a:r>
              <a:rPr lang="en-US" altLang="zh-CN" sz="1800" dirty="0">
                <a:sym typeface="+mn-ea"/>
              </a:rPr>
              <a:t>An</a:t>
            </a:r>
            <a:r>
              <a:rPr lang="zh-CN" altLang="en-US" sz="1800" dirty="0">
                <a:sym typeface="+mn-ea"/>
              </a:rPr>
              <a:t> </a:t>
            </a:r>
            <a:r>
              <a:rPr lang="en-US" altLang="zh-CN" sz="1800" dirty="0">
                <a:sym typeface="+mn-ea"/>
              </a:rPr>
              <a:t>individual</a:t>
            </a:r>
            <a:r>
              <a:rPr lang="zh-CN" altLang="en-US" sz="1800" dirty="0">
                <a:sym typeface="+mn-ea"/>
              </a:rPr>
              <a:t> </a:t>
            </a:r>
            <a:r>
              <a:rPr lang="en-US" altLang="zh-CN" sz="1800" dirty="0">
                <a:sym typeface="+mn-ea"/>
              </a:rPr>
              <a:t>(X, Z, Y) = (0, 1, 1.5),</a:t>
            </a:r>
            <a:r>
              <a:rPr lang="zh-CN" altLang="en-US" sz="1800" dirty="0">
                <a:sym typeface="+mn-ea"/>
              </a:rPr>
              <a:t> </a:t>
            </a:r>
            <a:r>
              <a:rPr lang="en-US" altLang="zh-CN" sz="1800" dirty="0">
                <a:sym typeface="+mn-ea"/>
              </a:rPr>
              <a:t>what</a:t>
            </a:r>
            <a:r>
              <a:rPr lang="zh-CN" altLang="en-US" sz="1800" dirty="0">
                <a:sym typeface="+mn-ea"/>
              </a:rPr>
              <a:t> </a:t>
            </a:r>
            <a:r>
              <a:rPr lang="en-US" altLang="zh-CN" sz="1800" dirty="0">
                <a:sym typeface="+mn-ea"/>
              </a:rPr>
              <a:t>if</a:t>
            </a:r>
            <a:r>
              <a:rPr lang="zh-CN" altLang="en-US" sz="1800" dirty="0">
                <a:sym typeface="+mn-ea"/>
              </a:rPr>
              <a:t> </a:t>
            </a:r>
            <a:r>
              <a:rPr lang="en-US" altLang="zh-CN" sz="1800" dirty="0">
                <a:sym typeface="+mn-ea"/>
              </a:rPr>
              <a:t>X=1</a:t>
            </a:r>
            <a:r>
              <a:rPr lang="en-US" altLang="zh-CN" dirty="0">
                <a:sym typeface="+mn-ea"/>
              </a:rPr>
              <a:t>,</a:t>
            </a:r>
            <a:r>
              <a:rPr lang="zh-CN" altLang="en-US" dirty="0">
                <a:sym typeface="+mn-ea"/>
              </a:rPr>
              <a:t> </a:t>
            </a:r>
            <a:r>
              <a:rPr lang="en-US" altLang="zh-CN" dirty="0">
                <a:sym typeface="+mn-ea"/>
              </a:rPr>
              <a:t>then</a:t>
            </a:r>
            <a:r>
              <a:rPr lang="zh-CN" altLang="en-US" dirty="0">
                <a:sym typeface="+mn-ea"/>
              </a:rPr>
              <a:t> </a:t>
            </a:r>
            <a:r>
              <a:rPr lang="en-US" altLang="zh-CN" dirty="0">
                <a:sym typeface="+mn-ea"/>
              </a:rPr>
              <a:t>Y?</a:t>
            </a:r>
            <a:endParaRPr lang="en-US" altLang="zh-CN" sz="1800" dirty="0">
              <a:sym typeface="+mn-ea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78780783-E51C-B9A0-C942-2EA4DD5EB7FA}"/>
              </a:ext>
            </a:extLst>
          </p:cNvPr>
          <p:cNvSpPr txBox="1"/>
          <p:nvPr/>
        </p:nvSpPr>
        <p:spPr>
          <a:xfrm>
            <a:off x="6063206" y="2072497"/>
            <a:ext cx="6128794" cy="3980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fontAlgn="auto">
              <a:lnSpc>
                <a:spcPct val="120000"/>
              </a:lnSpc>
            </a:pPr>
            <a:r>
              <a:rPr lang="en-US" altLang="zh-CN" sz="1800" dirty="0">
                <a:sym typeface="+mn-ea"/>
              </a:rPr>
              <a:t>1.</a:t>
            </a:r>
            <a:r>
              <a:rPr lang="en-US" altLang="zh-CN" sz="1800" dirty="0">
                <a:solidFill>
                  <a:srgbClr val="FF0000"/>
                </a:solidFill>
                <a:sym typeface="+mn-ea"/>
              </a:rPr>
              <a:t> </a:t>
            </a:r>
            <a:r>
              <a:rPr lang="zh-CN" altLang="en-US" sz="1800" dirty="0">
                <a:solidFill>
                  <a:srgbClr val="FF0000"/>
                </a:solidFill>
                <a:sym typeface="+mn-ea"/>
              </a:rPr>
              <a:t>溯因：根据证据确定</a:t>
            </a:r>
            <a:r>
              <a:rPr lang="en-US" altLang="zh-CN" sz="1800" dirty="0">
                <a:solidFill>
                  <a:srgbClr val="FF0000"/>
                </a:solidFill>
                <a:sym typeface="+mn-ea"/>
              </a:rPr>
              <a:t>U</a:t>
            </a:r>
            <a:endParaRPr lang="zh-CN" altLang="en-US" sz="1800" dirty="0">
              <a:sym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E2235DCD-F8D3-7A13-2A41-9A60B95AFF27}"/>
                  </a:ext>
                </a:extLst>
              </p:cNvPr>
              <p:cNvSpPr txBox="1"/>
              <p:nvPr/>
            </p:nvSpPr>
            <p:spPr>
              <a:xfrm>
                <a:off x="1245055" y="5848888"/>
                <a:ext cx="6128794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  <a:sym typeface="+mn-ea"/>
                            </a:rPr>
                          </m:ctrlPr>
                        </m:sSub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sym typeface="+mn-ea"/>
                            </a:rPr>
                            <m:t>𝑐</m:t>
                          </m:r>
                        </m:e>
                        <m: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sym typeface="+mn-ea"/>
                            </a:rPr>
                            <m:t>𝑋</m:t>
                          </m:r>
                        </m:sub>
                      </m:sSub>
                      <m:r>
                        <a:rPr lang="en-US" altLang="zh-CN" sz="1800" b="0" i="1" smtClean="0">
                          <a:latin typeface="Cambria Math" panose="02040503050406030204" pitchFamily="18" charset="0"/>
                          <a:sym typeface="+mn-ea"/>
                        </a:rPr>
                        <m:t>=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sym typeface="+mn-ea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sym typeface="+mn-ea"/>
                            </a:rPr>
                            <m:t>𝑐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sym typeface="+mn-ea"/>
                            </a:rPr>
                            <m:t>𝑌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sym typeface="+mn-ea"/>
                        </a:rPr>
                        <m:t>=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sym typeface="+mn-ea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sym typeface="+mn-ea"/>
                            </a:rPr>
                            <m:t>𝑐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sym typeface="+mn-ea"/>
                            </a:rPr>
                            <m:t>𝑍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sym typeface="+mn-ea"/>
                        </a:rPr>
                        <m:t>=0</m:t>
                      </m:r>
                      <m:r>
                        <a:rPr lang="en-US" altLang="zh-CN" b="0" i="0" smtClean="0">
                          <a:latin typeface="Cambria Math" panose="02040503050406030204" pitchFamily="18" charset="0"/>
                          <a:sym typeface="+mn-ea"/>
                        </a:rPr>
                        <m:t>,</m:t>
                      </m:r>
                      <m:r>
                        <a:rPr lang="zh-CN" altLang="en-US" b="0" i="0" smtClean="0">
                          <a:latin typeface="Cambria Math" panose="02040503050406030204" pitchFamily="18" charset="0"/>
                          <a:sym typeface="+mn-ea"/>
                        </a:rPr>
                        <m:t> 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sym typeface="+mn-ea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sym typeface="+mn-ea"/>
                            </a:rPr>
                            <m:t>𝑢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  <a:sym typeface="+mn-ea"/>
                            </a:rPr>
                            <m:t>𝑋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sym typeface="+mn-ea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sym typeface="+mn-ea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sym typeface="+mn-ea"/>
                            </a:rPr>
                            <m:t>𝑢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sym typeface="+mn-ea"/>
                            </a:rPr>
                            <m:t>𝑌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sym typeface="+mn-ea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sym typeface="+mn-ea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sym typeface="+mn-ea"/>
                            </a:rPr>
                            <m:t>𝑢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sym typeface="+mn-ea"/>
                            </a:rPr>
                            <m:t>𝑍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sym typeface="+mn-ea"/>
                        </a:rPr>
                        <m:t>=1,</m:t>
                      </m:r>
                      <m:r>
                        <a:rPr lang="zh-CN" altLang="en-US" b="0" i="1" smtClean="0">
                          <a:latin typeface="Cambria Math" panose="02040503050406030204" pitchFamily="18" charset="0"/>
                          <a:sym typeface="+mn-ea"/>
                        </a:rPr>
                        <m:t>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sym typeface="+mn-ea"/>
                        </a:rPr>
                        <m:t>𝑎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sym typeface="+mn-ea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sym typeface="+mn-ea"/>
                        </a:rPr>
                        <m:t>𝑏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sym typeface="+mn-ea"/>
                        </a:rPr>
                        <m:t>=0.5</m:t>
                      </m:r>
                    </m:oMath>
                  </m:oMathPara>
                </a14:m>
                <a:endParaRPr lang="en-US" altLang="zh-CN" b="0" dirty="0">
                  <a:sym typeface="+mn-ea"/>
                </a:endParaRPr>
              </a:p>
              <a:p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E2235DCD-F8D3-7A13-2A41-9A60B95AFF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5055" y="5848888"/>
                <a:ext cx="6128794" cy="92333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EE1F417E-3845-8093-DF32-8FD25E1CA8F2}"/>
                  </a:ext>
                </a:extLst>
              </p:cNvPr>
              <p:cNvSpPr txBox="1"/>
              <p:nvPr/>
            </p:nvSpPr>
            <p:spPr>
              <a:xfrm>
                <a:off x="6271885" y="2943455"/>
                <a:ext cx="3903347" cy="10895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2" fontAlgn="auto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800" b="0" i="1" smtClean="0">
                          <a:latin typeface="Cambria Math" panose="02040503050406030204" pitchFamily="18" charset="0"/>
                          <a:sym typeface="+mn-ea"/>
                        </a:rPr>
                        <m:t>0=1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+mn-ea"/>
                        </a:rPr>
                        <m:t>×</m:t>
                      </m:r>
                      <m:r>
                        <a:rPr lang="zh-CN" altLang="en-US" sz="1800" b="0" i="1" smtClean="0">
                          <a:latin typeface="Cambria Math" panose="02040503050406030204" pitchFamily="18" charset="0"/>
                          <a:sym typeface="+mn-ea"/>
                        </a:rPr>
                        <m:t> </m:t>
                      </m:r>
                      <m:sSub>
                        <m:sSub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  <a:sym typeface="+mn-ea"/>
                            </a:rPr>
                          </m:ctrlPr>
                        </m:sSub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sym typeface="+mn-ea"/>
                            </a:rPr>
                            <m:t>𝑈</m:t>
                          </m:r>
                        </m:e>
                        <m: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sym typeface="+mn-ea"/>
                            </a:rPr>
                            <m:t>𝑋</m:t>
                          </m:r>
                        </m:sub>
                      </m:sSub>
                      <m:r>
                        <a:rPr lang="en-US" altLang="zh-CN" sz="1800" b="0" i="1" smtClean="0">
                          <a:latin typeface="Cambria Math" panose="02040503050406030204" pitchFamily="18" charset="0"/>
                          <a:sym typeface="+mn-ea"/>
                        </a:rPr>
                        <m:t>+0</m:t>
                      </m:r>
                    </m:oMath>
                  </m:oMathPara>
                </a14:m>
                <a:endParaRPr lang="en-US" altLang="zh-CN" sz="1800" b="0" dirty="0">
                  <a:sym typeface="+mn-ea"/>
                </a:endParaRPr>
              </a:p>
              <a:p>
                <a:pPr lvl="2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800" b="0" i="1" smtClean="0">
                          <a:latin typeface="Cambria Math" panose="02040503050406030204" pitchFamily="18" charset="0"/>
                          <a:sym typeface="+mn-ea"/>
                        </a:rPr>
                        <m:t>1=0.5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+mn-ea"/>
                        </a:rPr>
                        <m:t>×0+1×</m:t>
                      </m:r>
                      <m:sSub>
                        <m:sSub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+mn-ea"/>
                            </a:rPr>
                          </m:ctrlPr>
                        </m:sSub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+mn-ea"/>
                            </a:rPr>
                            <m:t>𝑈</m:t>
                          </m:r>
                        </m:e>
                        <m: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+mn-ea"/>
                            </a:rPr>
                            <m:t>𝑌</m:t>
                          </m:r>
                        </m:sub>
                      </m:sSub>
                      <m:r>
                        <a:rPr lang="en-US" altLang="zh-CN" sz="1800" b="0" i="1" smtClean="0">
                          <a:latin typeface="Cambria Math" panose="02040503050406030204" pitchFamily="18" charset="0"/>
                          <a:sym typeface="+mn-ea"/>
                        </a:rPr>
                        <m:t>+0</m:t>
                      </m:r>
                    </m:oMath>
                  </m:oMathPara>
                </a14:m>
                <a:endParaRPr lang="en-US" altLang="zh-CN" sz="1800" b="0" dirty="0">
                  <a:sym typeface="+mn-ea"/>
                </a:endParaRPr>
              </a:p>
              <a:p>
                <a:pPr lvl="2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800" b="0" i="1" smtClean="0">
                          <a:latin typeface="Cambria Math" panose="02040503050406030204" pitchFamily="18" charset="0"/>
                          <a:sym typeface="+mn-ea"/>
                        </a:rPr>
                        <m:t>1.5=0.5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+mn-ea"/>
                        </a:rPr>
                        <m:t>×1+1×</m:t>
                      </m:r>
                      <m:sSub>
                        <m:sSub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+mn-ea"/>
                            </a:rPr>
                          </m:ctrlPr>
                        </m:sSub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+mn-ea"/>
                            </a:rPr>
                            <m:t>𝑈</m:t>
                          </m:r>
                        </m:e>
                        <m: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+mn-ea"/>
                            </a:rPr>
                            <m:t>𝑍</m:t>
                          </m:r>
                        </m:sub>
                      </m:sSub>
                      <m:r>
                        <a:rPr lang="en-US" altLang="zh-CN" sz="1800" b="0" i="1" smtClean="0">
                          <a:latin typeface="Cambria Math" panose="02040503050406030204" pitchFamily="18" charset="0"/>
                          <a:sym typeface="+mn-ea"/>
                        </a:rPr>
                        <m:t>+0</m:t>
                      </m:r>
                    </m:oMath>
                  </m:oMathPara>
                </a14:m>
                <a:endParaRPr lang="en-US" altLang="zh-CN" sz="1800" b="0" dirty="0">
                  <a:sym typeface="+mn-ea"/>
                </a:endParaRPr>
              </a:p>
            </p:txBody>
          </p:sp>
        </mc:Choice>
        <mc:Fallback xmlns="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EE1F417E-3845-8093-DF32-8FD25E1CA8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1885" y="2943455"/>
                <a:ext cx="3903347" cy="1089529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右箭头 27">
            <a:extLst>
              <a:ext uri="{FF2B5EF4-FFF2-40B4-BE49-F238E27FC236}">
                <a16:creationId xmlns:a16="http://schemas.microsoft.com/office/drawing/2014/main" id="{2572E621-A7C7-9FD8-24CA-553361D0A296}"/>
              </a:ext>
            </a:extLst>
          </p:cNvPr>
          <p:cNvSpPr/>
          <p:nvPr/>
        </p:nvSpPr>
        <p:spPr>
          <a:xfrm>
            <a:off x="6366076" y="4552722"/>
            <a:ext cx="358815" cy="2402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1C7DE743-2896-B14A-4CB8-F786582AD8C5}"/>
                  </a:ext>
                </a:extLst>
              </p:cNvPr>
              <p:cNvSpPr txBox="1"/>
              <p:nvPr/>
            </p:nvSpPr>
            <p:spPr>
              <a:xfrm>
                <a:off x="6366076" y="4505884"/>
                <a:ext cx="390334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  <a:sym typeface="+mn-ea"/>
                            </a:rPr>
                          </m:ctrlPr>
                        </m:sSub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sym typeface="+mn-ea"/>
                            </a:rPr>
                            <m:t>𝑈</m:t>
                          </m:r>
                        </m:e>
                        <m: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sym typeface="+mn-ea"/>
                            </a:rPr>
                            <m:t>𝑋</m:t>
                          </m:r>
                        </m:sub>
                      </m:sSub>
                      <m:r>
                        <a:rPr lang="en-US" altLang="zh-CN" sz="1800" b="0" i="1" smtClean="0">
                          <a:latin typeface="Cambria Math" panose="02040503050406030204" pitchFamily="18" charset="0"/>
                          <a:sym typeface="+mn-ea"/>
                        </a:rPr>
                        <m:t>=0,</m:t>
                      </m:r>
                      <m:r>
                        <a:rPr lang="zh-CN" altLang="en-US" sz="1800" b="0" i="1" smtClean="0">
                          <a:latin typeface="Cambria Math" panose="02040503050406030204" pitchFamily="18" charset="0"/>
                          <a:sym typeface="+mn-ea"/>
                        </a:rPr>
                        <m:t> </m:t>
                      </m:r>
                      <m:sSub>
                        <m:sSub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  <a:sym typeface="+mn-ea"/>
                            </a:rPr>
                          </m:ctrlPr>
                        </m:sSub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sym typeface="+mn-ea"/>
                            </a:rPr>
                            <m:t>𝑈</m:t>
                          </m:r>
                        </m:e>
                        <m: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sym typeface="+mn-ea"/>
                            </a:rPr>
                            <m:t>𝑍</m:t>
                          </m:r>
                        </m:sub>
                      </m:sSub>
                      <m:r>
                        <a:rPr lang="en-US" altLang="zh-CN" sz="1800" b="0" i="1" smtClean="0">
                          <a:latin typeface="Cambria Math" panose="02040503050406030204" pitchFamily="18" charset="0"/>
                          <a:sym typeface="+mn-ea"/>
                        </a:rPr>
                        <m:t>=1,</m:t>
                      </m:r>
                      <m:r>
                        <a:rPr lang="zh-CN" altLang="en-US" sz="1800" b="0" i="1" smtClean="0">
                          <a:latin typeface="Cambria Math" panose="02040503050406030204" pitchFamily="18" charset="0"/>
                          <a:sym typeface="+mn-ea"/>
                        </a:rPr>
                        <m:t> </m:t>
                      </m:r>
                      <m:sSub>
                        <m:sSub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  <a:sym typeface="+mn-ea"/>
                            </a:rPr>
                          </m:ctrlPr>
                        </m:sSub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sym typeface="+mn-ea"/>
                            </a:rPr>
                            <m:t>𝑈</m:t>
                          </m:r>
                        </m:e>
                        <m: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sym typeface="+mn-ea"/>
                            </a:rPr>
                            <m:t>𝑌</m:t>
                          </m:r>
                        </m:sub>
                      </m:sSub>
                      <m:r>
                        <a:rPr lang="en-US" altLang="zh-CN" sz="1800" b="0" i="1" smtClean="0">
                          <a:latin typeface="Cambria Math" panose="02040503050406030204" pitchFamily="18" charset="0"/>
                          <a:sym typeface="+mn-ea"/>
                        </a:rPr>
                        <m:t>=1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1C7DE743-2896-B14A-4CB8-F786582AD8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6076" y="4505884"/>
                <a:ext cx="3903347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8803159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1025912" y="436469"/>
            <a:ext cx="65670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  <a:sym typeface="+mn-ea"/>
              </a:rPr>
              <a:t>Structural</a:t>
            </a: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  <a:sym typeface="+mn-ea"/>
              </a:rPr>
              <a:t> </a:t>
            </a: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  <a:sym typeface="+mn-ea"/>
              </a:rPr>
              <a:t>Causal</a:t>
            </a: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  <a:sym typeface="+mn-ea"/>
              </a:rPr>
              <a:t> </a:t>
            </a: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  <a:sym typeface="+mn-ea"/>
              </a:rPr>
              <a:t>Model</a:t>
            </a: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  <a:sym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9411" y="6161070"/>
            <a:ext cx="76200" cy="114300"/>
          </a:xfrm>
          <a:prstGeom prst="rect">
            <a:avLst/>
          </a:prstGeom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28D7DB0A-76D0-E9FC-2C80-48F9677AFFA9}"/>
              </a:ext>
            </a:extLst>
          </p:cNvPr>
          <p:cNvGrpSpPr/>
          <p:nvPr/>
        </p:nvGrpSpPr>
        <p:grpSpPr>
          <a:xfrm>
            <a:off x="4277568" y="1535356"/>
            <a:ext cx="1602233" cy="3747013"/>
            <a:chOff x="14685" y="3757"/>
            <a:chExt cx="1810" cy="4021"/>
          </a:xfrm>
        </p:grpSpPr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8DA73B65-476E-F11B-4B92-B4DAFD741531}"/>
                </a:ext>
              </a:extLst>
            </p:cNvPr>
            <p:cNvSpPr/>
            <p:nvPr/>
          </p:nvSpPr>
          <p:spPr>
            <a:xfrm>
              <a:off x="14685" y="5985"/>
              <a:ext cx="354" cy="35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Z</a:t>
              </a:r>
            </a:p>
          </p:txBody>
        </p:sp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32DE0854-5FA1-7568-DD11-EC1E8F0E7872}"/>
                </a:ext>
              </a:extLst>
            </p:cNvPr>
            <p:cNvSpPr/>
            <p:nvPr/>
          </p:nvSpPr>
          <p:spPr>
            <a:xfrm>
              <a:off x="14685" y="4547"/>
              <a:ext cx="354" cy="35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X</a:t>
              </a:r>
            </a:p>
          </p:txBody>
        </p:sp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D31430F1-8C83-6B9E-2CEB-EEF22988D678}"/>
                </a:ext>
              </a:extLst>
            </p:cNvPr>
            <p:cNvSpPr/>
            <p:nvPr/>
          </p:nvSpPr>
          <p:spPr>
            <a:xfrm>
              <a:off x="14685" y="7423"/>
              <a:ext cx="354" cy="35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Y</a:t>
              </a:r>
            </a:p>
          </p:txBody>
        </p:sp>
        <p:cxnSp>
          <p:nvCxnSpPr>
            <p:cNvPr id="16" name="直接箭头连接符 28">
              <a:extLst>
                <a:ext uri="{FF2B5EF4-FFF2-40B4-BE49-F238E27FC236}">
                  <a16:creationId xmlns:a16="http://schemas.microsoft.com/office/drawing/2014/main" id="{1CABA9F3-0EDF-B66B-E482-B859F635591C}"/>
                </a:ext>
              </a:extLst>
            </p:cNvPr>
            <p:cNvCxnSpPr>
              <a:stCxn id="14" idx="4"/>
              <a:endCxn id="13" idx="0"/>
            </p:cNvCxnSpPr>
            <p:nvPr/>
          </p:nvCxnSpPr>
          <p:spPr>
            <a:xfrm>
              <a:off x="14862" y="4902"/>
              <a:ext cx="0" cy="108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箭头连接符 29">
              <a:extLst>
                <a:ext uri="{FF2B5EF4-FFF2-40B4-BE49-F238E27FC236}">
                  <a16:creationId xmlns:a16="http://schemas.microsoft.com/office/drawing/2014/main" id="{8AED531C-6A7D-0189-9BE0-C3ECE9C970D6}"/>
                </a:ext>
              </a:extLst>
            </p:cNvPr>
            <p:cNvCxnSpPr>
              <a:stCxn id="13" idx="4"/>
              <a:endCxn id="15" idx="0"/>
            </p:cNvCxnSpPr>
            <p:nvPr/>
          </p:nvCxnSpPr>
          <p:spPr>
            <a:xfrm>
              <a:off x="14862" y="6340"/>
              <a:ext cx="0" cy="108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A295453F-90A2-5746-D840-426404CB2783}"/>
                </a:ext>
              </a:extLst>
            </p:cNvPr>
            <p:cNvSpPr/>
            <p:nvPr/>
          </p:nvSpPr>
          <p:spPr>
            <a:xfrm>
              <a:off x="16021" y="5247"/>
              <a:ext cx="354" cy="35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U</a:t>
              </a:r>
              <a:r>
                <a:rPr kumimoji="0" lang="en-US" altLang="zh-CN" b="0" i="0" u="none" strike="noStrike" kern="1200" cap="none" spc="0" normalizeH="0" baseline="-2500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Z</a:t>
              </a:r>
            </a:p>
          </p:txBody>
        </p:sp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610CFB9B-A2D2-5FD5-0004-FE33A6948C8B}"/>
                </a:ext>
              </a:extLst>
            </p:cNvPr>
            <p:cNvSpPr/>
            <p:nvPr/>
          </p:nvSpPr>
          <p:spPr>
            <a:xfrm>
              <a:off x="16021" y="3757"/>
              <a:ext cx="474" cy="35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  <a:sym typeface="+mn-ea"/>
                </a:rPr>
                <a:t>U</a:t>
              </a:r>
              <a:r>
                <a:rPr kumimoji="0" lang="en-US" altLang="zh-CN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  <a:sym typeface="+mn-ea"/>
                </a:rPr>
                <a:t>X</a:t>
              </a:r>
              <a:endParaRPr kumimoji="0" lang="en-US" altLang="zh-CN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cxnSp>
          <p:nvCxnSpPr>
            <p:cNvPr id="22" name="直接箭头连接符 36">
              <a:extLst>
                <a:ext uri="{FF2B5EF4-FFF2-40B4-BE49-F238E27FC236}">
                  <a16:creationId xmlns:a16="http://schemas.microsoft.com/office/drawing/2014/main" id="{FC268287-18BA-9C41-59B3-99FC8D55ED8A}"/>
                </a:ext>
              </a:extLst>
            </p:cNvPr>
            <p:cNvCxnSpPr>
              <a:stCxn id="19" idx="3"/>
              <a:endCxn id="13" idx="7"/>
            </p:cNvCxnSpPr>
            <p:nvPr/>
          </p:nvCxnSpPr>
          <p:spPr>
            <a:xfrm flipH="1">
              <a:off x="14987" y="5550"/>
              <a:ext cx="1086" cy="48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箭头连接符 37">
              <a:extLst>
                <a:ext uri="{FF2B5EF4-FFF2-40B4-BE49-F238E27FC236}">
                  <a16:creationId xmlns:a16="http://schemas.microsoft.com/office/drawing/2014/main" id="{FEC853F7-DD6C-4A00-8CC1-EDD348D56A8E}"/>
                </a:ext>
              </a:extLst>
            </p:cNvPr>
            <p:cNvCxnSpPr/>
            <p:nvPr/>
          </p:nvCxnSpPr>
          <p:spPr>
            <a:xfrm flipH="1">
              <a:off x="14987" y="4053"/>
              <a:ext cx="1086" cy="53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椭圆 31">
              <a:extLst>
                <a:ext uri="{FF2B5EF4-FFF2-40B4-BE49-F238E27FC236}">
                  <a16:creationId xmlns:a16="http://schemas.microsoft.com/office/drawing/2014/main" id="{80A1334E-F7B7-BD3C-C700-BFC20C1985A6}"/>
                </a:ext>
              </a:extLst>
            </p:cNvPr>
            <p:cNvSpPr/>
            <p:nvPr/>
          </p:nvSpPr>
          <p:spPr>
            <a:xfrm>
              <a:off x="16017" y="6684"/>
              <a:ext cx="354" cy="35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U</a:t>
              </a:r>
              <a:r>
                <a:rPr kumimoji="0" lang="en-US" altLang="zh-CN" b="0" i="0" u="none" strike="noStrike" kern="1200" cap="none" spc="0" normalizeH="0" baseline="-2500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Y</a:t>
              </a:r>
            </a:p>
          </p:txBody>
        </p:sp>
        <p:cxnSp>
          <p:nvCxnSpPr>
            <p:cNvPr id="34" name="直接箭头连接符 8">
              <a:extLst>
                <a:ext uri="{FF2B5EF4-FFF2-40B4-BE49-F238E27FC236}">
                  <a16:creationId xmlns:a16="http://schemas.microsoft.com/office/drawing/2014/main" id="{95179AD4-BBB3-CDFD-3E5F-116B520F8D87}"/>
                </a:ext>
              </a:extLst>
            </p:cNvPr>
            <p:cNvCxnSpPr>
              <a:endCxn id="15" idx="7"/>
            </p:cNvCxnSpPr>
            <p:nvPr/>
          </p:nvCxnSpPr>
          <p:spPr>
            <a:xfrm flipH="1">
              <a:off x="14987" y="6995"/>
              <a:ext cx="1007" cy="48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08C483DD-3BD9-6EB8-A410-B24589DDA1ED}"/>
                  </a:ext>
                </a:extLst>
              </p:cNvPr>
              <p:cNvSpPr txBox="1"/>
              <p:nvPr/>
            </p:nvSpPr>
            <p:spPr>
              <a:xfrm>
                <a:off x="1111185" y="2224565"/>
                <a:ext cx="3166384" cy="4247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2" fontAlgn="auto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800" b="0" i="1" smtClean="0">
                          <a:latin typeface="Cambria Math" panose="02040503050406030204" pitchFamily="18" charset="0"/>
                          <a:sym typeface="+mn-ea"/>
                        </a:rPr>
                        <m:t>𝑋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  <a:sym typeface="+mn-ea"/>
                        </a:rPr>
                        <m:t>=</m:t>
                      </m:r>
                      <m:sSub>
                        <m:sSub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  <a:sym typeface="+mn-ea"/>
                            </a:rPr>
                          </m:ctrlPr>
                        </m:sSub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sym typeface="+mn-ea"/>
                            </a:rPr>
                            <m:t>𝑢</m:t>
                          </m:r>
                        </m:e>
                        <m: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sym typeface="+mn-ea"/>
                            </a:rPr>
                            <m:t>𝑋</m:t>
                          </m:r>
                        </m:sub>
                      </m:sSub>
                      <m:r>
                        <a:rPr lang="zh-CN" altLang="en-US" sz="1800" b="0" i="1" smtClean="0">
                          <a:latin typeface="Cambria Math" panose="02040503050406030204" pitchFamily="18" charset="0"/>
                          <a:sym typeface="+mn-ea"/>
                        </a:rPr>
                        <m:t> </m:t>
                      </m:r>
                      <m:sSub>
                        <m:sSub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  <a:sym typeface="+mn-ea"/>
                            </a:rPr>
                          </m:ctrlPr>
                        </m:sSub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sym typeface="+mn-ea"/>
                            </a:rPr>
                            <m:t>𝑈</m:t>
                          </m:r>
                        </m:e>
                        <m: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sym typeface="+mn-ea"/>
                            </a:rPr>
                            <m:t>𝑋</m:t>
                          </m:r>
                        </m:sub>
                      </m:sSub>
                      <m:r>
                        <a:rPr lang="en-US" altLang="zh-CN" sz="1800" b="0" i="1" smtClean="0">
                          <a:latin typeface="Cambria Math" panose="02040503050406030204" pitchFamily="18" charset="0"/>
                          <a:sym typeface="+mn-ea"/>
                        </a:rPr>
                        <m:t>+</m:t>
                      </m:r>
                      <m:sSub>
                        <m:sSub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  <a:sym typeface="+mn-ea"/>
                            </a:rPr>
                          </m:ctrlPr>
                        </m:sSub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sym typeface="+mn-ea"/>
                            </a:rPr>
                            <m:t>𝑐</m:t>
                          </m:r>
                        </m:e>
                        <m: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sym typeface="+mn-ea"/>
                            </a:rPr>
                            <m:t>𝑋</m:t>
                          </m:r>
                          <m:r>
                            <a:rPr lang="zh-CN" altLang="en-US" sz="1800" b="0" i="1" smtClean="0">
                              <a:latin typeface="Cambria Math" panose="02040503050406030204" pitchFamily="18" charset="0"/>
                              <a:sym typeface="+mn-ea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en-US" altLang="zh-CN" sz="1800" b="0" dirty="0">
                  <a:sym typeface="+mn-ea"/>
                </a:endParaRPr>
              </a:p>
            </p:txBody>
          </p:sp>
        </mc:Choice>
        <mc:Fallback xmlns="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08C483DD-3BD9-6EB8-A410-B24589DDA1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1185" y="2224565"/>
                <a:ext cx="3166384" cy="424732"/>
              </a:xfrm>
              <a:prstGeom prst="rect">
                <a:avLst/>
              </a:prstGeom>
              <a:blipFill>
                <a:blip r:embed="rId5"/>
                <a:stretch>
                  <a:fillRect b="-88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0CDFC391-62AE-221D-2F10-B21DB35D3319}"/>
                  </a:ext>
                </a:extLst>
              </p:cNvPr>
              <p:cNvSpPr txBox="1"/>
              <p:nvPr/>
            </p:nvSpPr>
            <p:spPr>
              <a:xfrm>
                <a:off x="925977" y="3564581"/>
                <a:ext cx="3296266" cy="4247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2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800" b="0" i="1" smtClean="0">
                          <a:latin typeface="Cambria Math" panose="02040503050406030204" pitchFamily="18" charset="0"/>
                          <a:sym typeface="+mn-ea"/>
                        </a:rPr>
                        <m:t>𝑍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  <a:sym typeface="+mn-ea"/>
                        </a:rPr>
                        <m:t>=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  <a:sym typeface="+mn-ea"/>
                        </a:rPr>
                        <m:t>𝑎𝑋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  <a:sym typeface="+mn-ea"/>
                        </a:rPr>
                        <m:t>+</m:t>
                      </m:r>
                      <m:sSub>
                        <m:sSub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  <a:sym typeface="+mn-ea"/>
                            </a:rPr>
                          </m:ctrlPr>
                        </m:sSub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sym typeface="+mn-ea"/>
                            </a:rPr>
                            <m:t>𝑢</m:t>
                          </m:r>
                        </m:e>
                        <m: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sym typeface="+mn-ea"/>
                            </a:rPr>
                            <m:t>𝑍</m:t>
                          </m:r>
                        </m:sub>
                      </m:sSub>
                      <m:r>
                        <a:rPr lang="en-US" altLang="zh-CN" sz="1800" b="0" i="1" smtClean="0">
                          <a:latin typeface="Cambria Math" panose="02040503050406030204" pitchFamily="18" charset="0"/>
                          <a:sym typeface="+mn-ea"/>
                        </a:rPr>
                        <m:t> </m:t>
                      </m:r>
                      <m:sSub>
                        <m:sSub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  <a:sym typeface="+mn-ea"/>
                            </a:rPr>
                          </m:ctrlPr>
                        </m:sSub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sym typeface="+mn-ea"/>
                            </a:rPr>
                            <m:t>𝑈</m:t>
                          </m:r>
                        </m:e>
                        <m: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sym typeface="+mn-ea"/>
                            </a:rPr>
                            <m:t>𝑍</m:t>
                          </m:r>
                        </m:sub>
                      </m:sSub>
                      <m:r>
                        <a:rPr lang="en-US" altLang="zh-CN" sz="1800" b="0" i="1" smtClean="0">
                          <a:latin typeface="Cambria Math" panose="02040503050406030204" pitchFamily="18" charset="0"/>
                          <a:sym typeface="+mn-ea"/>
                        </a:rPr>
                        <m:t>+</m:t>
                      </m:r>
                      <m:sSub>
                        <m:sSub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  <a:sym typeface="+mn-ea"/>
                            </a:rPr>
                          </m:ctrlPr>
                        </m:sSub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sym typeface="+mn-ea"/>
                            </a:rPr>
                            <m:t>𝑐</m:t>
                          </m:r>
                        </m:e>
                        <m: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sym typeface="+mn-ea"/>
                            </a:rPr>
                            <m:t>𝑍</m:t>
                          </m:r>
                        </m:sub>
                      </m:sSub>
                    </m:oMath>
                  </m:oMathPara>
                </a14:m>
                <a:endParaRPr lang="en-US" altLang="zh-CN" sz="1800" dirty="0">
                  <a:sym typeface="+mn-ea"/>
                </a:endParaRPr>
              </a:p>
            </p:txBody>
          </p:sp>
        </mc:Choice>
        <mc:Fallback xmlns=""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0CDFC391-62AE-221D-2F10-B21DB35D33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977" y="3564581"/>
                <a:ext cx="3296266" cy="424732"/>
              </a:xfrm>
              <a:prstGeom prst="rect">
                <a:avLst/>
              </a:prstGeom>
              <a:blipFill>
                <a:blip r:embed="rId6"/>
                <a:stretch>
                  <a:fillRect b="-88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文本框 43">
                <a:extLst>
                  <a:ext uri="{FF2B5EF4-FFF2-40B4-BE49-F238E27FC236}">
                    <a16:creationId xmlns:a16="http://schemas.microsoft.com/office/drawing/2014/main" id="{640EA305-D71E-6E63-D8EC-F740779538DD}"/>
                  </a:ext>
                </a:extLst>
              </p:cNvPr>
              <p:cNvSpPr txBox="1"/>
              <p:nvPr/>
            </p:nvSpPr>
            <p:spPr>
              <a:xfrm>
                <a:off x="907394" y="4792991"/>
                <a:ext cx="3296265" cy="4247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2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800" b="0" i="1" smtClean="0">
                          <a:latin typeface="Cambria Math" panose="02040503050406030204" pitchFamily="18" charset="0"/>
                          <a:sym typeface="+mn-ea"/>
                        </a:rPr>
                        <m:t>𝑌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  <a:sym typeface="+mn-ea"/>
                        </a:rPr>
                        <m:t>=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  <a:sym typeface="+mn-ea"/>
                        </a:rPr>
                        <m:t>𝑏𝑍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  <a:sym typeface="+mn-ea"/>
                        </a:rPr>
                        <m:t>+</m:t>
                      </m:r>
                      <m:sSub>
                        <m:sSub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  <a:sym typeface="+mn-ea"/>
                            </a:rPr>
                          </m:ctrlPr>
                        </m:sSub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sym typeface="+mn-ea"/>
                            </a:rPr>
                            <m:t>𝑢</m:t>
                          </m:r>
                        </m:e>
                        <m: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sym typeface="+mn-ea"/>
                            </a:rPr>
                            <m:t>𝑌</m:t>
                          </m:r>
                        </m:sub>
                      </m:sSub>
                      <m:sSub>
                        <m:sSub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  <a:sym typeface="+mn-ea"/>
                            </a:rPr>
                          </m:ctrlPr>
                        </m:sSub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sym typeface="+mn-ea"/>
                            </a:rPr>
                            <m:t>𝑈</m:t>
                          </m:r>
                        </m:e>
                        <m: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sym typeface="+mn-ea"/>
                            </a:rPr>
                            <m:t>𝑌</m:t>
                          </m:r>
                        </m:sub>
                      </m:sSub>
                      <m:r>
                        <a:rPr lang="en-US" altLang="zh-CN" sz="1800" b="0" i="1" smtClean="0">
                          <a:latin typeface="Cambria Math" panose="02040503050406030204" pitchFamily="18" charset="0"/>
                          <a:sym typeface="+mn-ea"/>
                        </a:rPr>
                        <m:t>+</m:t>
                      </m:r>
                      <m:sSub>
                        <m:sSub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  <a:sym typeface="+mn-ea"/>
                            </a:rPr>
                          </m:ctrlPr>
                        </m:sSub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sym typeface="+mn-ea"/>
                            </a:rPr>
                            <m:t>𝑐</m:t>
                          </m:r>
                        </m:e>
                        <m: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sym typeface="+mn-ea"/>
                            </a:rPr>
                            <m:t>𝑌</m:t>
                          </m:r>
                        </m:sub>
                      </m:sSub>
                    </m:oMath>
                  </m:oMathPara>
                </a14:m>
                <a:endParaRPr lang="en-US" altLang="zh-CN" sz="1800" dirty="0">
                  <a:sym typeface="+mn-ea"/>
                </a:endParaRPr>
              </a:p>
            </p:txBody>
          </p:sp>
        </mc:Choice>
        <mc:Fallback xmlns="">
          <p:sp>
            <p:nvSpPr>
              <p:cNvPr id="44" name="文本框 43">
                <a:extLst>
                  <a:ext uri="{FF2B5EF4-FFF2-40B4-BE49-F238E27FC236}">
                    <a16:creationId xmlns:a16="http://schemas.microsoft.com/office/drawing/2014/main" id="{640EA305-D71E-6E63-D8EC-F740779538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7394" y="4792991"/>
                <a:ext cx="3296265" cy="4247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0B9D93B4-0022-1760-B6CE-B005EADB9B9F}"/>
                  </a:ext>
                </a:extLst>
              </p:cNvPr>
              <p:cNvSpPr txBox="1"/>
              <p:nvPr/>
            </p:nvSpPr>
            <p:spPr>
              <a:xfrm>
                <a:off x="4434250" y="1585745"/>
                <a:ext cx="87677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  <a:sym typeface="+mn-ea"/>
                            </a:rPr>
                          </m:ctrlPr>
                        </m:sSub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sym typeface="+mn-ea"/>
                            </a:rPr>
                            <m:t>𝑢</m:t>
                          </m:r>
                        </m:e>
                        <m: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sym typeface="+mn-ea"/>
                            </a:rPr>
                            <m:t>𝑋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0B9D93B4-0022-1760-B6CE-B005EADB9B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4250" y="1585745"/>
                <a:ext cx="876777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本框 4">
            <a:extLst>
              <a:ext uri="{FF2B5EF4-FFF2-40B4-BE49-F238E27FC236}">
                <a16:creationId xmlns:a16="http://schemas.microsoft.com/office/drawing/2014/main" id="{3FB69C3F-1275-EBE0-4DF2-35B92123FE89}"/>
              </a:ext>
            </a:extLst>
          </p:cNvPr>
          <p:cNvSpPr txBox="1"/>
          <p:nvPr/>
        </p:nvSpPr>
        <p:spPr>
          <a:xfrm>
            <a:off x="4076210" y="4425803"/>
            <a:ext cx="2920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b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1D5D1E5-93AD-DECB-D124-A0BF0B420EF8}"/>
              </a:ext>
            </a:extLst>
          </p:cNvPr>
          <p:cNvSpPr txBox="1"/>
          <p:nvPr/>
        </p:nvSpPr>
        <p:spPr>
          <a:xfrm>
            <a:off x="4081019" y="3079025"/>
            <a:ext cx="2824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78232D96-B094-A932-FC47-9A3255A36B34}"/>
                  </a:ext>
                </a:extLst>
              </p:cNvPr>
              <p:cNvSpPr txBox="1"/>
              <p:nvPr/>
            </p:nvSpPr>
            <p:spPr>
              <a:xfrm>
                <a:off x="4505032" y="3079025"/>
                <a:ext cx="87677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  <a:sym typeface="+mn-ea"/>
                            </a:rPr>
                          </m:ctrlPr>
                        </m:sSub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sym typeface="+mn-ea"/>
                            </a:rPr>
                            <m:t>𝑢</m:t>
                          </m:r>
                        </m:e>
                        <m: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sym typeface="+mn-ea"/>
                            </a:rPr>
                            <m:t>𝑍</m:t>
                          </m:r>
                        </m:sub>
                      </m:sSub>
                      <m:r>
                        <a:rPr lang="zh-CN" altLang="en-US" sz="1800" b="0" i="1" smtClean="0">
                          <a:latin typeface="Cambria Math" panose="02040503050406030204" pitchFamily="18" charset="0"/>
                          <a:sym typeface="+mn-ea"/>
                        </a:rPr>
                        <m:t> 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78232D96-B094-A932-FC47-9A3255A36B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5032" y="3079025"/>
                <a:ext cx="876777" cy="369332"/>
              </a:xfrm>
              <a:prstGeom prst="rect">
                <a:avLst/>
              </a:prstGeom>
              <a:blipFill>
                <a:blip r:embed="rId9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59CFA58D-5637-01C5-364E-A8D4DE952B73}"/>
                  </a:ext>
                </a:extLst>
              </p:cNvPr>
              <p:cNvSpPr txBox="1"/>
              <p:nvPr/>
            </p:nvSpPr>
            <p:spPr>
              <a:xfrm>
                <a:off x="4544902" y="4368056"/>
                <a:ext cx="87677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  <a:sym typeface="+mn-ea"/>
                            </a:rPr>
                          </m:ctrlPr>
                        </m:sSub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sym typeface="+mn-ea"/>
                            </a:rPr>
                            <m:t>𝑢</m:t>
                          </m:r>
                        </m:e>
                        <m: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sym typeface="+mn-ea"/>
                            </a:rPr>
                            <m:t>𝑌</m:t>
                          </m:r>
                        </m:sub>
                      </m:sSub>
                      <m:r>
                        <a:rPr lang="zh-CN" altLang="en-US" sz="1800" b="0" i="1" smtClean="0">
                          <a:latin typeface="Cambria Math" panose="02040503050406030204" pitchFamily="18" charset="0"/>
                          <a:sym typeface="+mn-ea"/>
                        </a:rPr>
                        <m:t> 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59CFA58D-5637-01C5-364E-A8D4DE952B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4902" y="4368056"/>
                <a:ext cx="876777" cy="369332"/>
              </a:xfrm>
              <a:prstGeom prst="rect">
                <a:avLst/>
              </a:prstGeom>
              <a:blipFill>
                <a:blip r:embed="rId10"/>
                <a:stretch>
                  <a:fillRect b="-172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文本框 10">
            <a:extLst>
              <a:ext uri="{FF2B5EF4-FFF2-40B4-BE49-F238E27FC236}">
                <a16:creationId xmlns:a16="http://schemas.microsoft.com/office/drawing/2014/main" id="{D6814C63-4414-AE18-7269-770FB3BE7411}"/>
              </a:ext>
            </a:extLst>
          </p:cNvPr>
          <p:cNvSpPr txBox="1"/>
          <p:nvPr/>
        </p:nvSpPr>
        <p:spPr>
          <a:xfrm>
            <a:off x="6097930" y="1374076"/>
            <a:ext cx="6094070" cy="4025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fontAlgn="auto">
              <a:lnSpc>
                <a:spcPct val="120000"/>
              </a:lnSpc>
            </a:pPr>
            <a:r>
              <a:rPr lang="en-US" altLang="zh-CN" sz="1800" dirty="0">
                <a:solidFill>
                  <a:srgbClr val="FF0000"/>
                </a:solidFill>
                <a:sym typeface="+mn-ea"/>
              </a:rPr>
              <a:t>Problem:</a:t>
            </a:r>
            <a:r>
              <a:rPr lang="zh-CN" altLang="en-US" sz="1800" dirty="0">
                <a:solidFill>
                  <a:srgbClr val="FF0000"/>
                </a:solidFill>
                <a:sym typeface="+mn-ea"/>
              </a:rPr>
              <a:t> </a:t>
            </a:r>
            <a:r>
              <a:rPr lang="en-US" altLang="zh-CN" sz="1800" dirty="0">
                <a:sym typeface="+mn-ea"/>
              </a:rPr>
              <a:t>An</a:t>
            </a:r>
            <a:r>
              <a:rPr lang="zh-CN" altLang="en-US" sz="1800" dirty="0">
                <a:sym typeface="+mn-ea"/>
              </a:rPr>
              <a:t> </a:t>
            </a:r>
            <a:r>
              <a:rPr lang="en-US" altLang="zh-CN" sz="1800" dirty="0">
                <a:sym typeface="+mn-ea"/>
              </a:rPr>
              <a:t>individual</a:t>
            </a:r>
            <a:r>
              <a:rPr lang="zh-CN" altLang="en-US" sz="1800" dirty="0">
                <a:sym typeface="+mn-ea"/>
              </a:rPr>
              <a:t> </a:t>
            </a:r>
            <a:r>
              <a:rPr lang="en-US" altLang="zh-CN" sz="1800" dirty="0">
                <a:sym typeface="+mn-ea"/>
              </a:rPr>
              <a:t>(X, Z, Y) = (0, 1, 1.5),</a:t>
            </a:r>
            <a:r>
              <a:rPr lang="zh-CN" altLang="en-US" sz="1800" dirty="0">
                <a:sym typeface="+mn-ea"/>
              </a:rPr>
              <a:t> </a:t>
            </a:r>
            <a:r>
              <a:rPr lang="en-US" altLang="zh-CN" sz="1800" dirty="0">
                <a:sym typeface="+mn-ea"/>
              </a:rPr>
              <a:t>what</a:t>
            </a:r>
            <a:r>
              <a:rPr lang="zh-CN" altLang="en-US" sz="1800" dirty="0">
                <a:sym typeface="+mn-ea"/>
              </a:rPr>
              <a:t> </a:t>
            </a:r>
            <a:r>
              <a:rPr lang="en-US" altLang="zh-CN" sz="1800" dirty="0">
                <a:sym typeface="+mn-ea"/>
              </a:rPr>
              <a:t>if</a:t>
            </a:r>
            <a:r>
              <a:rPr lang="zh-CN" altLang="en-US" sz="1800" dirty="0">
                <a:sym typeface="+mn-ea"/>
              </a:rPr>
              <a:t> </a:t>
            </a:r>
            <a:r>
              <a:rPr lang="en-US" altLang="zh-CN" sz="1800" dirty="0">
                <a:sym typeface="+mn-ea"/>
              </a:rPr>
              <a:t>X=1</a:t>
            </a:r>
            <a:r>
              <a:rPr lang="en-US" altLang="zh-CN" dirty="0">
                <a:sym typeface="+mn-ea"/>
              </a:rPr>
              <a:t>,</a:t>
            </a:r>
            <a:r>
              <a:rPr lang="zh-CN" altLang="en-US" dirty="0">
                <a:sym typeface="+mn-ea"/>
              </a:rPr>
              <a:t> </a:t>
            </a:r>
            <a:r>
              <a:rPr lang="en-US" altLang="zh-CN" dirty="0">
                <a:sym typeface="+mn-ea"/>
              </a:rPr>
              <a:t>then</a:t>
            </a:r>
            <a:r>
              <a:rPr lang="zh-CN" altLang="en-US" dirty="0">
                <a:sym typeface="+mn-ea"/>
              </a:rPr>
              <a:t> </a:t>
            </a:r>
            <a:r>
              <a:rPr lang="en-US" altLang="zh-CN" dirty="0">
                <a:sym typeface="+mn-ea"/>
              </a:rPr>
              <a:t>Y?</a:t>
            </a:r>
            <a:endParaRPr lang="en-US" altLang="zh-CN" sz="1800" dirty="0">
              <a:sym typeface="+mn-ea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78780783-E51C-B9A0-C942-2EA4DD5EB7FA}"/>
              </a:ext>
            </a:extLst>
          </p:cNvPr>
          <p:cNvSpPr txBox="1"/>
          <p:nvPr/>
        </p:nvSpPr>
        <p:spPr>
          <a:xfrm>
            <a:off x="6063206" y="2072497"/>
            <a:ext cx="6128794" cy="3980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fontAlgn="auto">
              <a:lnSpc>
                <a:spcPct val="120000"/>
              </a:lnSpc>
            </a:pPr>
            <a:r>
              <a:rPr lang="en-US" altLang="zh-CN" sz="1800" dirty="0">
                <a:sym typeface="+mn-ea"/>
              </a:rPr>
              <a:t>1.</a:t>
            </a:r>
            <a:r>
              <a:rPr lang="en-US" altLang="zh-CN" sz="1800" dirty="0">
                <a:solidFill>
                  <a:srgbClr val="FF0000"/>
                </a:solidFill>
                <a:sym typeface="+mn-ea"/>
              </a:rPr>
              <a:t> </a:t>
            </a:r>
            <a:r>
              <a:rPr lang="zh-CN" altLang="en-US" sz="1800" dirty="0">
                <a:solidFill>
                  <a:srgbClr val="FF0000"/>
                </a:solidFill>
                <a:sym typeface="+mn-ea"/>
              </a:rPr>
              <a:t>溯因：根据证据确定</a:t>
            </a:r>
            <a:r>
              <a:rPr lang="en-US" altLang="zh-CN" sz="1800" dirty="0">
                <a:solidFill>
                  <a:srgbClr val="FF0000"/>
                </a:solidFill>
                <a:sym typeface="+mn-ea"/>
              </a:rPr>
              <a:t>U</a:t>
            </a:r>
            <a:endParaRPr lang="zh-CN" altLang="en-US" sz="1800" dirty="0">
              <a:sym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E2235DCD-F8D3-7A13-2A41-9A60B95AFF27}"/>
                  </a:ext>
                </a:extLst>
              </p:cNvPr>
              <p:cNvSpPr txBox="1"/>
              <p:nvPr/>
            </p:nvSpPr>
            <p:spPr>
              <a:xfrm>
                <a:off x="1245055" y="5848888"/>
                <a:ext cx="6128794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  <a:sym typeface="+mn-ea"/>
                            </a:rPr>
                          </m:ctrlPr>
                        </m:sSub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sym typeface="+mn-ea"/>
                            </a:rPr>
                            <m:t>𝑐</m:t>
                          </m:r>
                        </m:e>
                        <m: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sym typeface="+mn-ea"/>
                            </a:rPr>
                            <m:t>𝑋</m:t>
                          </m:r>
                        </m:sub>
                      </m:sSub>
                      <m:r>
                        <a:rPr lang="en-US" altLang="zh-CN" sz="1800" b="0" i="1" smtClean="0">
                          <a:latin typeface="Cambria Math" panose="02040503050406030204" pitchFamily="18" charset="0"/>
                          <a:sym typeface="+mn-ea"/>
                        </a:rPr>
                        <m:t>=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sym typeface="+mn-ea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sym typeface="+mn-ea"/>
                            </a:rPr>
                            <m:t>𝑐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sym typeface="+mn-ea"/>
                            </a:rPr>
                            <m:t>𝑌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sym typeface="+mn-ea"/>
                        </a:rPr>
                        <m:t>=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sym typeface="+mn-ea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sym typeface="+mn-ea"/>
                            </a:rPr>
                            <m:t>𝑐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sym typeface="+mn-ea"/>
                            </a:rPr>
                            <m:t>𝑍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sym typeface="+mn-ea"/>
                        </a:rPr>
                        <m:t>=0</m:t>
                      </m:r>
                      <m:r>
                        <a:rPr lang="en-US" altLang="zh-CN" b="0" i="0" smtClean="0">
                          <a:latin typeface="Cambria Math" panose="02040503050406030204" pitchFamily="18" charset="0"/>
                          <a:sym typeface="+mn-ea"/>
                        </a:rPr>
                        <m:t>,</m:t>
                      </m:r>
                      <m:r>
                        <a:rPr lang="zh-CN" altLang="en-US" b="0" i="0" smtClean="0">
                          <a:latin typeface="Cambria Math" panose="02040503050406030204" pitchFamily="18" charset="0"/>
                          <a:sym typeface="+mn-ea"/>
                        </a:rPr>
                        <m:t> 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sym typeface="+mn-ea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sym typeface="+mn-ea"/>
                            </a:rPr>
                            <m:t>𝑢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  <a:sym typeface="+mn-ea"/>
                            </a:rPr>
                            <m:t>𝑋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sym typeface="+mn-ea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sym typeface="+mn-ea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sym typeface="+mn-ea"/>
                            </a:rPr>
                            <m:t>𝑢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sym typeface="+mn-ea"/>
                            </a:rPr>
                            <m:t>𝑌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sym typeface="+mn-ea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sym typeface="+mn-ea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sym typeface="+mn-ea"/>
                            </a:rPr>
                            <m:t>𝑢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sym typeface="+mn-ea"/>
                            </a:rPr>
                            <m:t>𝑍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sym typeface="+mn-ea"/>
                        </a:rPr>
                        <m:t>=1,</m:t>
                      </m:r>
                      <m:r>
                        <a:rPr lang="zh-CN" altLang="en-US" b="0" i="1" smtClean="0">
                          <a:latin typeface="Cambria Math" panose="02040503050406030204" pitchFamily="18" charset="0"/>
                          <a:sym typeface="+mn-ea"/>
                        </a:rPr>
                        <m:t>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sym typeface="+mn-ea"/>
                        </a:rPr>
                        <m:t>𝑎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sym typeface="+mn-ea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sym typeface="+mn-ea"/>
                        </a:rPr>
                        <m:t>𝑏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sym typeface="+mn-ea"/>
                        </a:rPr>
                        <m:t>=0.5</m:t>
                      </m:r>
                    </m:oMath>
                  </m:oMathPara>
                </a14:m>
                <a:endParaRPr lang="en-US" altLang="zh-CN" b="0" dirty="0">
                  <a:sym typeface="+mn-ea"/>
                </a:endParaRPr>
              </a:p>
              <a:p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E2235DCD-F8D3-7A13-2A41-9A60B95AFF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5055" y="5848888"/>
                <a:ext cx="6128794" cy="92333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1C7DE743-2896-B14A-4CB8-F786582AD8C5}"/>
                  </a:ext>
                </a:extLst>
              </p:cNvPr>
              <p:cNvSpPr txBox="1"/>
              <p:nvPr/>
            </p:nvSpPr>
            <p:spPr>
              <a:xfrm>
                <a:off x="6271885" y="2581764"/>
                <a:ext cx="390334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  <a:sym typeface="+mn-ea"/>
                            </a:rPr>
                          </m:ctrlPr>
                        </m:sSub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sym typeface="+mn-ea"/>
                            </a:rPr>
                            <m:t>𝑈</m:t>
                          </m:r>
                        </m:e>
                        <m: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sym typeface="+mn-ea"/>
                            </a:rPr>
                            <m:t>𝑋</m:t>
                          </m:r>
                        </m:sub>
                      </m:sSub>
                      <m:r>
                        <a:rPr lang="en-US" altLang="zh-CN" sz="1800" b="0" i="1" smtClean="0">
                          <a:latin typeface="Cambria Math" panose="02040503050406030204" pitchFamily="18" charset="0"/>
                          <a:sym typeface="+mn-ea"/>
                        </a:rPr>
                        <m:t>=0,</m:t>
                      </m:r>
                      <m:r>
                        <a:rPr lang="zh-CN" altLang="en-US" sz="1800" b="0" i="1" smtClean="0">
                          <a:latin typeface="Cambria Math" panose="02040503050406030204" pitchFamily="18" charset="0"/>
                          <a:sym typeface="+mn-ea"/>
                        </a:rPr>
                        <m:t> </m:t>
                      </m:r>
                      <m:sSub>
                        <m:sSub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  <a:sym typeface="+mn-ea"/>
                            </a:rPr>
                          </m:ctrlPr>
                        </m:sSub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sym typeface="+mn-ea"/>
                            </a:rPr>
                            <m:t>𝑈</m:t>
                          </m:r>
                        </m:e>
                        <m: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sym typeface="+mn-ea"/>
                            </a:rPr>
                            <m:t>𝑍</m:t>
                          </m:r>
                        </m:sub>
                      </m:sSub>
                      <m:r>
                        <a:rPr lang="en-US" altLang="zh-CN" sz="1800" b="0" i="1" smtClean="0">
                          <a:latin typeface="Cambria Math" panose="02040503050406030204" pitchFamily="18" charset="0"/>
                          <a:sym typeface="+mn-ea"/>
                        </a:rPr>
                        <m:t>=1,</m:t>
                      </m:r>
                      <m:r>
                        <a:rPr lang="zh-CN" altLang="en-US" sz="1800" b="0" i="1" smtClean="0">
                          <a:latin typeface="Cambria Math" panose="02040503050406030204" pitchFamily="18" charset="0"/>
                          <a:sym typeface="+mn-ea"/>
                        </a:rPr>
                        <m:t> </m:t>
                      </m:r>
                      <m:sSub>
                        <m:sSub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  <a:sym typeface="+mn-ea"/>
                            </a:rPr>
                          </m:ctrlPr>
                        </m:sSub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sym typeface="+mn-ea"/>
                            </a:rPr>
                            <m:t>𝑈</m:t>
                          </m:r>
                        </m:e>
                        <m: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sym typeface="+mn-ea"/>
                            </a:rPr>
                            <m:t>𝑌</m:t>
                          </m:r>
                        </m:sub>
                      </m:sSub>
                      <m:r>
                        <a:rPr lang="en-US" altLang="zh-CN" sz="1800" b="0" i="1" smtClean="0">
                          <a:latin typeface="Cambria Math" panose="02040503050406030204" pitchFamily="18" charset="0"/>
                          <a:sym typeface="+mn-ea"/>
                        </a:rPr>
                        <m:t>=1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1C7DE743-2896-B14A-4CB8-F786582AD8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1885" y="2581764"/>
                <a:ext cx="3903347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文本框 17">
            <a:extLst>
              <a:ext uri="{FF2B5EF4-FFF2-40B4-BE49-F238E27FC236}">
                <a16:creationId xmlns:a16="http://schemas.microsoft.com/office/drawing/2014/main" id="{F746911D-329C-DE69-F989-D54DBC19A1C6}"/>
              </a:ext>
            </a:extLst>
          </p:cNvPr>
          <p:cNvSpPr txBox="1"/>
          <p:nvPr/>
        </p:nvSpPr>
        <p:spPr>
          <a:xfrm>
            <a:off x="6096000" y="3151421"/>
            <a:ext cx="5162723" cy="3980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fontAlgn="auto">
              <a:lnSpc>
                <a:spcPct val="120000"/>
              </a:lnSpc>
            </a:pPr>
            <a:r>
              <a:rPr lang="en-US" altLang="zh-CN" sz="1800" dirty="0">
                <a:sym typeface="+mn-ea"/>
              </a:rPr>
              <a:t>2</a:t>
            </a:r>
            <a:r>
              <a:rPr lang="en-US" altLang="zh-CN" sz="1800" dirty="0">
                <a:solidFill>
                  <a:srgbClr val="FF0000"/>
                </a:solidFill>
                <a:sym typeface="+mn-ea"/>
              </a:rPr>
              <a:t>.</a:t>
            </a:r>
            <a:r>
              <a:rPr lang="zh-CN" altLang="en-US" sz="1800" dirty="0">
                <a:solidFill>
                  <a:srgbClr val="FF0000"/>
                </a:solidFill>
                <a:sym typeface="+mn-ea"/>
              </a:rPr>
              <a:t> 作用：修改模型，对兴趣变量直接赋值</a:t>
            </a:r>
            <a:r>
              <a:rPr lang="en-US" altLang="zh-CN" sz="1800" dirty="0">
                <a:solidFill>
                  <a:srgbClr val="FF0000"/>
                </a:solidFill>
                <a:sym typeface="+mn-ea"/>
              </a:rPr>
              <a:t>(</a:t>
            </a:r>
            <a:r>
              <a:rPr lang="en-US" altLang="zh-CN" sz="1800" dirty="0">
                <a:sym typeface="+mn-ea"/>
              </a:rPr>
              <a:t>X=1</a:t>
            </a:r>
            <a:r>
              <a:rPr lang="en-US" altLang="zh-CN" sz="1800" dirty="0">
                <a:solidFill>
                  <a:srgbClr val="FF0000"/>
                </a:solidFill>
                <a:sym typeface="+mn-ea"/>
              </a:rPr>
              <a:t>)</a:t>
            </a:r>
            <a:endParaRPr lang="zh-CN" altLang="en-US" sz="2000" dirty="0">
              <a:sym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246A62EE-4729-ABDB-6871-974F8BA991F1}"/>
                  </a:ext>
                </a:extLst>
              </p:cNvPr>
              <p:cNvSpPr txBox="1"/>
              <p:nvPr/>
            </p:nvSpPr>
            <p:spPr>
              <a:xfrm>
                <a:off x="5456670" y="3638570"/>
                <a:ext cx="6128794" cy="4247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2" fontAlgn="auto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sym typeface="+mn-ea"/>
                        </a:rPr>
                        <m:t>𝑋</m:t>
                      </m:r>
                      <m:r>
                        <a:rPr lang="en-US" altLang="zh-CN" sz="1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sym typeface="+mn-ea"/>
                        </a:rPr>
                        <m:t>=1</m:t>
                      </m:r>
                    </m:oMath>
                  </m:oMathPara>
                </a14:m>
                <a:endParaRPr lang="en-US" altLang="zh-CN" sz="1800" b="0" dirty="0">
                  <a:solidFill>
                    <a:srgbClr val="FF0000"/>
                  </a:solidFill>
                  <a:sym typeface="+mn-ea"/>
                </a:endParaRPr>
              </a:p>
            </p:txBody>
          </p:sp>
        </mc:Choice>
        <mc:Fallback xmlns="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246A62EE-4729-ABDB-6871-974F8BA991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6670" y="3638570"/>
                <a:ext cx="6128794" cy="4247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22D0487F-9DA8-EC8B-B092-2C696987852C}"/>
                  </a:ext>
                </a:extLst>
              </p:cNvPr>
              <p:cNvSpPr txBox="1"/>
              <p:nvPr/>
            </p:nvSpPr>
            <p:spPr>
              <a:xfrm>
                <a:off x="6776587" y="4030592"/>
                <a:ext cx="3488959" cy="4247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2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800" b="0" i="1" smtClean="0">
                          <a:latin typeface="Cambria Math" panose="02040503050406030204" pitchFamily="18" charset="0"/>
                          <a:sym typeface="+mn-ea"/>
                        </a:rPr>
                        <m:t>𝑍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  <a:sym typeface="+mn-ea"/>
                        </a:rPr>
                        <m:t>=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  <a:sym typeface="+mn-ea"/>
                        </a:rPr>
                        <m:t>𝑎𝑋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  <a:sym typeface="+mn-ea"/>
                        </a:rPr>
                        <m:t>+</m:t>
                      </m:r>
                      <m:sSub>
                        <m:sSub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  <a:sym typeface="+mn-ea"/>
                            </a:rPr>
                          </m:ctrlPr>
                        </m:sSub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sym typeface="+mn-ea"/>
                            </a:rPr>
                            <m:t>𝑢</m:t>
                          </m:r>
                        </m:e>
                        <m: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sym typeface="+mn-ea"/>
                            </a:rPr>
                            <m:t>𝑍</m:t>
                          </m:r>
                        </m:sub>
                      </m:sSub>
                      <m:r>
                        <a:rPr lang="en-US" altLang="zh-CN" sz="1800" b="0" i="1" smtClean="0">
                          <a:latin typeface="Cambria Math" panose="02040503050406030204" pitchFamily="18" charset="0"/>
                          <a:sym typeface="+mn-ea"/>
                        </a:rPr>
                        <m:t> </m:t>
                      </m:r>
                      <m:sSub>
                        <m:sSubPr>
                          <m:ctrlPr>
                            <a:rPr lang="en-US" altLang="zh-CN" sz="1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sym typeface="+mn-ea"/>
                            </a:rPr>
                          </m:ctrlPr>
                        </m:sSubPr>
                        <m:e>
                          <m:r>
                            <a:rPr lang="en-US" altLang="zh-CN" sz="1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sym typeface="+mn-ea"/>
                            </a:rPr>
                            <m:t>𝑈</m:t>
                          </m:r>
                        </m:e>
                        <m:sub>
                          <m:r>
                            <a:rPr lang="en-US" altLang="zh-CN" sz="1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sym typeface="+mn-ea"/>
                            </a:rPr>
                            <m:t>𝑍</m:t>
                          </m:r>
                        </m:sub>
                      </m:sSub>
                      <m:r>
                        <a:rPr lang="en-US" altLang="zh-CN" sz="1800" b="0" i="1" smtClean="0">
                          <a:latin typeface="Cambria Math" panose="02040503050406030204" pitchFamily="18" charset="0"/>
                          <a:sym typeface="+mn-ea"/>
                        </a:rPr>
                        <m:t>+</m:t>
                      </m:r>
                      <m:sSub>
                        <m:sSub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  <a:sym typeface="+mn-ea"/>
                            </a:rPr>
                          </m:ctrlPr>
                        </m:sSub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sym typeface="+mn-ea"/>
                            </a:rPr>
                            <m:t>𝑐</m:t>
                          </m:r>
                        </m:e>
                        <m: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sym typeface="+mn-ea"/>
                            </a:rPr>
                            <m:t>𝑍</m:t>
                          </m:r>
                        </m:sub>
                      </m:sSub>
                    </m:oMath>
                  </m:oMathPara>
                </a14:m>
                <a:endParaRPr lang="en-US" altLang="zh-CN" sz="1800" dirty="0">
                  <a:sym typeface="+mn-ea"/>
                </a:endParaRPr>
              </a:p>
            </p:txBody>
          </p:sp>
        </mc:Choice>
        <mc:Fallback xmlns="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22D0487F-9DA8-EC8B-B092-2C69698785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6587" y="4030592"/>
                <a:ext cx="3488959" cy="424732"/>
              </a:xfrm>
              <a:prstGeom prst="rect">
                <a:avLst/>
              </a:prstGeom>
              <a:blipFill>
                <a:blip r:embed="rId14"/>
                <a:stretch>
                  <a:fillRect b="-88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7FD81A38-89A3-57C5-0010-630C456422EB}"/>
                  </a:ext>
                </a:extLst>
              </p:cNvPr>
              <p:cNvSpPr txBox="1"/>
              <p:nvPr/>
            </p:nvSpPr>
            <p:spPr>
              <a:xfrm>
                <a:off x="6177693" y="4387446"/>
                <a:ext cx="6128794" cy="4247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2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800" b="0" i="1" smtClean="0">
                          <a:latin typeface="Cambria Math" panose="02040503050406030204" pitchFamily="18" charset="0"/>
                          <a:sym typeface="+mn-ea"/>
                        </a:rPr>
                        <m:t>𝑌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  <a:sym typeface="+mn-ea"/>
                        </a:rPr>
                        <m:t>=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  <a:sym typeface="+mn-ea"/>
                        </a:rPr>
                        <m:t>𝑏𝑍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  <a:sym typeface="+mn-ea"/>
                        </a:rPr>
                        <m:t>+</m:t>
                      </m:r>
                      <m:sSub>
                        <m:sSub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  <a:sym typeface="+mn-ea"/>
                            </a:rPr>
                          </m:ctrlPr>
                        </m:sSub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sym typeface="+mn-ea"/>
                            </a:rPr>
                            <m:t>𝑢</m:t>
                          </m:r>
                        </m:e>
                        <m: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sym typeface="+mn-ea"/>
                            </a:rPr>
                            <m:t>𝑌</m:t>
                          </m:r>
                        </m:sub>
                      </m:sSub>
                      <m:sSub>
                        <m:sSubPr>
                          <m:ctrlPr>
                            <a:rPr lang="en-US" altLang="zh-CN" sz="1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sym typeface="+mn-ea"/>
                            </a:rPr>
                          </m:ctrlPr>
                        </m:sSubPr>
                        <m:e>
                          <m:r>
                            <a:rPr lang="en-US" altLang="zh-CN" sz="1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sym typeface="+mn-ea"/>
                            </a:rPr>
                            <m:t>𝑈</m:t>
                          </m:r>
                        </m:e>
                        <m:sub>
                          <m:r>
                            <a:rPr lang="en-US" altLang="zh-CN" sz="1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sym typeface="+mn-ea"/>
                            </a:rPr>
                            <m:t>𝑌</m:t>
                          </m:r>
                        </m:sub>
                      </m:sSub>
                      <m:r>
                        <a:rPr lang="en-US" altLang="zh-CN" sz="1800" b="0" i="1" smtClean="0">
                          <a:latin typeface="Cambria Math" panose="02040503050406030204" pitchFamily="18" charset="0"/>
                          <a:sym typeface="+mn-ea"/>
                        </a:rPr>
                        <m:t>+</m:t>
                      </m:r>
                      <m:sSub>
                        <m:sSub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  <a:sym typeface="+mn-ea"/>
                            </a:rPr>
                          </m:ctrlPr>
                        </m:sSub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sym typeface="+mn-ea"/>
                            </a:rPr>
                            <m:t>𝑐</m:t>
                          </m:r>
                        </m:e>
                        <m: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sym typeface="+mn-ea"/>
                            </a:rPr>
                            <m:t>𝑌</m:t>
                          </m:r>
                        </m:sub>
                      </m:sSub>
                    </m:oMath>
                  </m:oMathPara>
                </a14:m>
                <a:endParaRPr lang="en-US" altLang="zh-CN" sz="1800" dirty="0">
                  <a:sym typeface="+mn-ea"/>
                </a:endParaRPr>
              </a:p>
            </p:txBody>
          </p:sp>
        </mc:Choice>
        <mc:Fallback xmlns="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7FD81A38-89A3-57C5-0010-630C456422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7693" y="4387446"/>
                <a:ext cx="6128794" cy="4247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1364617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1025912" y="436469"/>
            <a:ext cx="65670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  <a:sym typeface="+mn-ea"/>
              </a:rPr>
              <a:t>Structural</a:t>
            </a: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  <a:sym typeface="+mn-ea"/>
              </a:rPr>
              <a:t> </a:t>
            </a: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  <a:sym typeface="+mn-ea"/>
              </a:rPr>
              <a:t>Causal</a:t>
            </a: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  <a:sym typeface="+mn-ea"/>
              </a:rPr>
              <a:t> </a:t>
            </a: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  <a:sym typeface="+mn-ea"/>
              </a:rPr>
              <a:t>Model</a:t>
            </a: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  <a:sym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9411" y="6161070"/>
            <a:ext cx="76200" cy="114300"/>
          </a:xfrm>
          <a:prstGeom prst="rect">
            <a:avLst/>
          </a:prstGeom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28D7DB0A-76D0-E9FC-2C80-48F9677AFFA9}"/>
              </a:ext>
            </a:extLst>
          </p:cNvPr>
          <p:cNvGrpSpPr/>
          <p:nvPr/>
        </p:nvGrpSpPr>
        <p:grpSpPr>
          <a:xfrm>
            <a:off x="4277568" y="1535356"/>
            <a:ext cx="1602233" cy="3747013"/>
            <a:chOff x="14685" y="3757"/>
            <a:chExt cx="1810" cy="4021"/>
          </a:xfrm>
        </p:grpSpPr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8DA73B65-476E-F11B-4B92-B4DAFD741531}"/>
                </a:ext>
              </a:extLst>
            </p:cNvPr>
            <p:cNvSpPr/>
            <p:nvPr/>
          </p:nvSpPr>
          <p:spPr>
            <a:xfrm>
              <a:off x="14685" y="5985"/>
              <a:ext cx="354" cy="35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Z</a:t>
              </a:r>
            </a:p>
          </p:txBody>
        </p:sp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32DE0854-5FA1-7568-DD11-EC1E8F0E7872}"/>
                </a:ext>
              </a:extLst>
            </p:cNvPr>
            <p:cNvSpPr/>
            <p:nvPr/>
          </p:nvSpPr>
          <p:spPr>
            <a:xfrm>
              <a:off x="14685" y="4547"/>
              <a:ext cx="354" cy="35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X</a:t>
              </a:r>
            </a:p>
          </p:txBody>
        </p:sp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D31430F1-8C83-6B9E-2CEB-EEF22988D678}"/>
                </a:ext>
              </a:extLst>
            </p:cNvPr>
            <p:cNvSpPr/>
            <p:nvPr/>
          </p:nvSpPr>
          <p:spPr>
            <a:xfrm>
              <a:off x="14685" y="7423"/>
              <a:ext cx="354" cy="35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Y</a:t>
              </a:r>
            </a:p>
          </p:txBody>
        </p:sp>
        <p:cxnSp>
          <p:nvCxnSpPr>
            <p:cNvPr id="16" name="直接箭头连接符 28">
              <a:extLst>
                <a:ext uri="{FF2B5EF4-FFF2-40B4-BE49-F238E27FC236}">
                  <a16:creationId xmlns:a16="http://schemas.microsoft.com/office/drawing/2014/main" id="{1CABA9F3-0EDF-B66B-E482-B859F635591C}"/>
                </a:ext>
              </a:extLst>
            </p:cNvPr>
            <p:cNvCxnSpPr>
              <a:stCxn id="14" idx="4"/>
              <a:endCxn id="13" idx="0"/>
            </p:cNvCxnSpPr>
            <p:nvPr/>
          </p:nvCxnSpPr>
          <p:spPr>
            <a:xfrm>
              <a:off x="14862" y="4902"/>
              <a:ext cx="0" cy="108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箭头连接符 29">
              <a:extLst>
                <a:ext uri="{FF2B5EF4-FFF2-40B4-BE49-F238E27FC236}">
                  <a16:creationId xmlns:a16="http://schemas.microsoft.com/office/drawing/2014/main" id="{8AED531C-6A7D-0189-9BE0-C3ECE9C970D6}"/>
                </a:ext>
              </a:extLst>
            </p:cNvPr>
            <p:cNvCxnSpPr>
              <a:stCxn id="13" idx="4"/>
              <a:endCxn id="15" idx="0"/>
            </p:cNvCxnSpPr>
            <p:nvPr/>
          </p:nvCxnSpPr>
          <p:spPr>
            <a:xfrm>
              <a:off x="14862" y="6340"/>
              <a:ext cx="0" cy="108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A295453F-90A2-5746-D840-426404CB2783}"/>
                </a:ext>
              </a:extLst>
            </p:cNvPr>
            <p:cNvSpPr/>
            <p:nvPr/>
          </p:nvSpPr>
          <p:spPr>
            <a:xfrm>
              <a:off x="16021" y="5247"/>
              <a:ext cx="354" cy="35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U</a:t>
              </a:r>
              <a:r>
                <a:rPr kumimoji="0" lang="en-US" altLang="zh-CN" b="0" i="0" u="none" strike="noStrike" kern="1200" cap="none" spc="0" normalizeH="0" baseline="-2500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Z</a:t>
              </a:r>
            </a:p>
          </p:txBody>
        </p:sp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610CFB9B-A2D2-5FD5-0004-FE33A6948C8B}"/>
                </a:ext>
              </a:extLst>
            </p:cNvPr>
            <p:cNvSpPr/>
            <p:nvPr/>
          </p:nvSpPr>
          <p:spPr>
            <a:xfrm>
              <a:off x="16021" y="3757"/>
              <a:ext cx="474" cy="35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  <a:sym typeface="+mn-ea"/>
                </a:rPr>
                <a:t>U</a:t>
              </a:r>
              <a:r>
                <a:rPr kumimoji="0" lang="en-US" altLang="zh-CN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  <a:sym typeface="+mn-ea"/>
                </a:rPr>
                <a:t>X</a:t>
              </a:r>
              <a:endParaRPr kumimoji="0" lang="en-US" altLang="zh-CN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cxnSp>
          <p:nvCxnSpPr>
            <p:cNvPr id="22" name="直接箭头连接符 36">
              <a:extLst>
                <a:ext uri="{FF2B5EF4-FFF2-40B4-BE49-F238E27FC236}">
                  <a16:creationId xmlns:a16="http://schemas.microsoft.com/office/drawing/2014/main" id="{FC268287-18BA-9C41-59B3-99FC8D55ED8A}"/>
                </a:ext>
              </a:extLst>
            </p:cNvPr>
            <p:cNvCxnSpPr>
              <a:stCxn id="19" idx="3"/>
              <a:endCxn id="13" idx="7"/>
            </p:cNvCxnSpPr>
            <p:nvPr/>
          </p:nvCxnSpPr>
          <p:spPr>
            <a:xfrm flipH="1">
              <a:off x="14987" y="5550"/>
              <a:ext cx="1086" cy="48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箭头连接符 37">
              <a:extLst>
                <a:ext uri="{FF2B5EF4-FFF2-40B4-BE49-F238E27FC236}">
                  <a16:creationId xmlns:a16="http://schemas.microsoft.com/office/drawing/2014/main" id="{FEC853F7-DD6C-4A00-8CC1-EDD348D56A8E}"/>
                </a:ext>
              </a:extLst>
            </p:cNvPr>
            <p:cNvCxnSpPr/>
            <p:nvPr/>
          </p:nvCxnSpPr>
          <p:spPr>
            <a:xfrm flipH="1">
              <a:off x="14987" y="4053"/>
              <a:ext cx="1086" cy="53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椭圆 31">
              <a:extLst>
                <a:ext uri="{FF2B5EF4-FFF2-40B4-BE49-F238E27FC236}">
                  <a16:creationId xmlns:a16="http://schemas.microsoft.com/office/drawing/2014/main" id="{80A1334E-F7B7-BD3C-C700-BFC20C1985A6}"/>
                </a:ext>
              </a:extLst>
            </p:cNvPr>
            <p:cNvSpPr/>
            <p:nvPr/>
          </p:nvSpPr>
          <p:spPr>
            <a:xfrm>
              <a:off x="16017" y="6684"/>
              <a:ext cx="354" cy="35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U</a:t>
              </a:r>
              <a:r>
                <a:rPr kumimoji="0" lang="en-US" altLang="zh-CN" b="0" i="0" u="none" strike="noStrike" kern="1200" cap="none" spc="0" normalizeH="0" baseline="-2500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Y</a:t>
              </a:r>
            </a:p>
          </p:txBody>
        </p:sp>
        <p:cxnSp>
          <p:nvCxnSpPr>
            <p:cNvPr id="34" name="直接箭头连接符 8">
              <a:extLst>
                <a:ext uri="{FF2B5EF4-FFF2-40B4-BE49-F238E27FC236}">
                  <a16:creationId xmlns:a16="http://schemas.microsoft.com/office/drawing/2014/main" id="{95179AD4-BBB3-CDFD-3E5F-116B520F8D87}"/>
                </a:ext>
              </a:extLst>
            </p:cNvPr>
            <p:cNvCxnSpPr>
              <a:endCxn id="15" idx="7"/>
            </p:cNvCxnSpPr>
            <p:nvPr/>
          </p:nvCxnSpPr>
          <p:spPr>
            <a:xfrm flipH="1">
              <a:off x="14987" y="6995"/>
              <a:ext cx="1007" cy="48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08C483DD-3BD9-6EB8-A410-B24589DDA1ED}"/>
                  </a:ext>
                </a:extLst>
              </p:cNvPr>
              <p:cNvSpPr txBox="1"/>
              <p:nvPr/>
            </p:nvSpPr>
            <p:spPr>
              <a:xfrm>
                <a:off x="1111185" y="2224565"/>
                <a:ext cx="3166384" cy="4247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2" fontAlgn="auto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800" b="0" i="1" smtClean="0">
                          <a:latin typeface="Cambria Math" panose="02040503050406030204" pitchFamily="18" charset="0"/>
                          <a:sym typeface="+mn-ea"/>
                        </a:rPr>
                        <m:t>𝑋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  <a:sym typeface="+mn-ea"/>
                        </a:rPr>
                        <m:t>=</m:t>
                      </m:r>
                      <m:sSub>
                        <m:sSub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  <a:sym typeface="+mn-ea"/>
                            </a:rPr>
                          </m:ctrlPr>
                        </m:sSub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sym typeface="+mn-ea"/>
                            </a:rPr>
                            <m:t>𝑢</m:t>
                          </m:r>
                        </m:e>
                        <m: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sym typeface="+mn-ea"/>
                            </a:rPr>
                            <m:t>𝑋</m:t>
                          </m:r>
                        </m:sub>
                      </m:sSub>
                      <m:r>
                        <a:rPr lang="zh-CN" altLang="en-US" sz="1800" b="0" i="1" smtClean="0">
                          <a:latin typeface="Cambria Math" panose="02040503050406030204" pitchFamily="18" charset="0"/>
                          <a:sym typeface="+mn-ea"/>
                        </a:rPr>
                        <m:t> </m:t>
                      </m:r>
                      <m:sSub>
                        <m:sSub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  <a:sym typeface="+mn-ea"/>
                            </a:rPr>
                          </m:ctrlPr>
                        </m:sSub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sym typeface="+mn-ea"/>
                            </a:rPr>
                            <m:t>𝑈</m:t>
                          </m:r>
                        </m:e>
                        <m: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sym typeface="+mn-ea"/>
                            </a:rPr>
                            <m:t>𝑋</m:t>
                          </m:r>
                        </m:sub>
                      </m:sSub>
                      <m:r>
                        <a:rPr lang="en-US" altLang="zh-CN" sz="1800" b="0" i="1" smtClean="0">
                          <a:latin typeface="Cambria Math" panose="02040503050406030204" pitchFamily="18" charset="0"/>
                          <a:sym typeface="+mn-ea"/>
                        </a:rPr>
                        <m:t>+</m:t>
                      </m:r>
                      <m:sSub>
                        <m:sSub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  <a:sym typeface="+mn-ea"/>
                            </a:rPr>
                          </m:ctrlPr>
                        </m:sSub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sym typeface="+mn-ea"/>
                            </a:rPr>
                            <m:t>𝑐</m:t>
                          </m:r>
                        </m:e>
                        <m: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sym typeface="+mn-ea"/>
                            </a:rPr>
                            <m:t>𝑋</m:t>
                          </m:r>
                          <m:r>
                            <a:rPr lang="zh-CN" altLang="en-US" sz="1800" b="0" i="1" smtClean="0">
                              <a:latin typeface="Cambria Math" panose="02040503050406030204" pitchFamily="18" charset="0"/>
                              <a:sym typeface="+mn-ea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en-US" altLang="zh-CN" sz="1800" b="0" dirty="0">
                  <a:sym typeface="+mn-ea"/>
                </a:endParaRPr>
              </a:p>
            </p:txBody>
          </p:sp>
        </mc:Choice>
        <mc:Fallback xmlns="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08C483DD-3BD9-6EB8-A410-B24589DDA1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1185" y="2224565"/>
                <a:ext cx="3166384" cy="424732"/>
              </a:xfrm>
              <a:prstGeom prst="rect">
                <a:avLst/>
              </a:prstGeom>
              <a:blipFill>
                <a:blip r:embed="rId5"/>
                <a:stretch>
                  <a:fillRect b="-88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0CDFC391-62AE-221D-2F10-B21DB35D3319}"/>
                  </a:ext>
                </a:extLst>
              </p:cNvPr>
              <p:cNvSpPr txBox="1"/>
              <p:nvPr/>
            </p:nvSpPr>
            <p:spPr>
              <a:xfrm>
                <a:off x="925977" y="3564581"/>
                <a:ext cx="3296266" cy="4247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2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800" b="0" i="1" smtClean="0">
                          <a:latin typeface="Cambria Math" panose="02040503050406030204" pitchFamily="18" charset="0"/>
                          <a:sym typeface="+mn-ea"/>
                        </a:rPr>
                        <m:t>𝑍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  <a:sym typeface="+mn-ea"/>
                        </a:rPr>
                        <m:t>=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  <a:sym typeface="+mn-ea"/>
                        </a:rPr>
                        <m:t>𝑎𝑋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  <a:sym typeface="+mn-ea"/>
                        </a:rPr>
                        <m:t>+</m:t>
                      </m:r>
                      <m:sSub>
                        <m:sSub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  <a:sym typeface="+mn-ea"/>
                            </a:rPr>
                          </m:ctrlPr>
                        </m:sSub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sym typeface="+mn-ea"/>
                            </a:rPr>
                            <m:t>𝑢</m:t>
                          </m:r>
                        </m:e>
                        <m: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sym typeface="+mn-ea"/>
                            </a:rPr>
                            <m:t>𝑍</m:t>
                          </m:r>
                        </m:sub>
                      </m:sSub>
                      <m:r>
                        <a:rPr lang="en-US" altLang="zh-CN" sz="1800" b="0" i="1" smtClean="0">
                          <a:latin typeface="Cambria Math" panose="02040503050406030204" pitchFamily="18" charset="0"/>
                          <a:sym typeface="+mn-ea"/>
                        </a:rPr>
                        <m:t> </m:t>
                      </m:r>
                      <m:sSub>
                        <m:sSub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  <a:sym typeface="+mn-ea"/>
                            </a:rPr>
                          </m:ctrlPr>
                        </m:sSub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sym typeface="+mn-ea"/>
                            </a:rPr>
                            <m:t>𝑈</m:t>
                          </m:r>
                        </m:e>
                        <m: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sym typeface="+mn-ea"/>
                            </a:rPr>
                            <m:t>𝑍</m:t>
                          </m:r>
                        </m:sub>
                      </m:sSub>
                      <m:r>
                        <a:rPr lang="en-US" altLang="zh-CN" sz="1800" b="0" i="1" smtClean="0">
                          <a:latin typeface="Cambria Math" panose="02040503050406030204" pitchFamily="18" charset="0"/>
                          <a:sym typeface="+mn-ea"/>
                        </a:rPr>
                        <m:t>+</m:t>
                      </m:r>
                      <m:sSub>
                        <m:sSub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  <a:sym typeface="+mn-ea"/>
                            </a:rPr>
                          </m:ctrlPr>
                        </m:sSub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sym typeface="+mn-ea"/>
                            </a:rPr>
                            <m:t>𝑐</m:t>
                          </m:r>
                        </m:e>
                        <m: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sym typeface="+mn-ea"/>
                            </a:rPr>
                            <m:t>𝑍</m:t>
                          </m:r>
                        </m:sub>
                      </m:sSub>
                    </m:oMath>
                  </m:oMathPara>
                </a14:m>
                <a:endParaRPr lang="en-US" altLang="zh-CN" sz="1800" dirty="0">
                  <a:sym typeface="+mn-ea"/>
                </a:endParaRPr>
              </a:p>
            </p:txBody>
          </p:sp>
        </mc:Choice>
        <mc:Fallback xmlns=""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0CDFC391-62AE-221D-2F10-B21DB35D33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977" y="3564581"/>
                <a:ext cx="3296266" cy="424732"/>
              </a:xfrm>
              <a:prstGeom prst="rect">
                <a:avLst/>
              </a:prstGeom>
              <a:blipFill>
                <a:blip r:embed="rId6"/>
                <a:stretch>
                  <a:fillRect b="-88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文本框 43">
                <a:extLst>
                  <a:ext uri="{FF2B5EF4-FFF2-40B4-BE49-F238E27FC236}">
                    <a16:creationId xmlns:a16="http://schemas.microsoft.com/office/drawing/2014/main" id="{640EA305-D71E-6E63-D8EC-F740779538DD}"/>
                  </a:ext>
                </a:extLst>
              </p:cNvPr>
              <p:cNvSpPr txBox="1"/>
              <p:nvPr/>
            </p:nvSpPr>
            <p:spPr>
              <a:xfrm>
                <a:off x="907394" y="4792991"/>
                <a:ext cx="3296265" cy="4247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2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800" b="0" i="1" smtClean="0">
                          <a:latin typeface="Cambria Math" panose="02040503050406030204" pitchFamily="18" charset="0"/>
                          <a:sym typeface="+mn-ea"/>
                        </a:rPr>
                        <m:t>𝑌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  <a:sym typeface="+mn-ea"/>
                        </a:rPr>
                        <m:t>=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  <a:sym typeface="+mn-ea"/>
                        </a:rPr>
                        <m:t>𝑏𝑍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  <a:sym typeface="+mn-ea"/>
                        </a:rPr>
                        <m:t>+</m:t>
                      </m:r>
                      <m:sSub>
                        <m:sSub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  <a:sym typeface="+mn-ea"/>
                            </a:rPr>
                          </m:ctrlPr>
                        </m:sSub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sym typeface="+mn-ea"/>
                            </a:rPr>
                            <m:t>𝑢</m:t>
                          </m:r>
                        </m:e>
                        <m: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sym typeface="+mn-ea"/>
                            </a:rPr>
                            <m:t>𝑌</m:t>
                          </m:r>
                        </m:sub>
                      </m:sSub>
                      <m:sSub>
                        <m:sSub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  <a:sym typeface="+mn-ea"/>
                            </a:rPr>
                          </m:ctrlPr>
                        </m:sSub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sym typeface="+mn-ea"/>
                            </a:rPr>
                            <m:t>𝑈</m:t>
                          </m:r>
                        </m:e>
                        <m: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sym typeface="+mn-ea"/>
                            </a:rPr>
                            <m:t>𝑌</m:t>
                          </m:r>
                        </m:sub>
                      </m:sSub>
                      <m:r>
                        <a:rPr lang="en-US" altLang="zh-CN" sz="1800" b="0" i="1" smtClean="0">
                          <a:latin typeface="Cambria Math" panose="02040503050406030204" pitchFamily="18" charset="0"/>
                          <a:sym typeface="+mn-ea"/>
                        </a:rPr>
                        <m:t>+</m:t>
                      </m:r>
                      <m:sSub>
                        <m:sSub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  <a:sym typeface="+mn-ea"/>
                            </a:rPr>
                          </m:ctrlPr>
                        </m:sSub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sym typeface="+mn-ea"/>
                            </a:rPr>
                            <m:t>𝑐</m:t>
                          </m:r>
                        </m:e>
                        <m: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sym typeface="+mn-ea"/>
                            </a:rPr>
                            <m:t>𝑌</m:t>
                          </m:r>
                        </m:sub>
                      </m:sSub>
                    </m:oMath>
                  </m:oMathPara>
                </a14:m>
                <a:endParaRPr lang="en-US" altLang="zh-CN" sz="1800" dirty="0">
                  <a:sym typeface="+mn-ea"/>
                </a:endParaRPr>
              </a:p>
            </p:txBody>
          </p:sp>
        </mc:Choice>
        <mc:Fallback xmlns="">
          <p:sp>
            <p:nvSpPr>
              <p:cNvPr id="44" name="文本框 43">
                <a:extLst>
                  <a:ext uri="{FF2B5EF4-FFF2-40B4-BE49-F238E27FC236}">
                    <a16:creationId xmlns:a16="http://schemas.microsoft.com/office/drawing/2014/main" id="{640EA305-D71E-6E63-D8EC-F740779538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7394" y="4792991"/>
                <a:ext cx="3296265" cy="4247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0B9D93B4-0022-1760-B6CE-B005EADB9B9F}"/>
                  </a:ext>
                </a:extLst>
              </p:cNvPr>
              <p:cNvSpPr txBox="1"/>
              <p:nvPr/>
            </p:nvSpPr>
            <p:spPr>
              <a:xfrm>
                <a:off x="4434250" y="1585745"/>
                <a:ext cx="87677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  <a:sym typeface="+mn-ea"/>
                            </a:rPr>
                          </m:ctrlPr>
                        </m:sSub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sym typeface="+mn-ea"/>
                            </a:rPr>
                            <m:t>𝑢</m:t>
                          </m:r>
                        </m:e>
                        <m: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sym typeface="+mn-ea"/>
                            </a:rPr>
                            <m:t>𝑋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0B9D93B4-0022-1760-B6CE-B005EADB9B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4250" y="1585745"/>
                <a:ext cx="876777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本框 4">
            <a:extLst>
              <a:ext uri="{FF2B5EF4-FFF2-40B4-BE49-F238E27FC236}">
                <a16:creationId xmlns:a16="http://schemas.microsoft.com/office/drawing/2014/main" id="{3FB69C3F-1275-EBE0-4DF2-35B92123FE89}"/>
              </a:ext>
            </a:extLst>
          </p:cNvPr>
          <p:cNvSpPr txBox="1"/>
          <p:nvPr/>
        </p:nvSpPr>
        <p:spPr>
          <a:xfrm>
            <a:off x="4076210" y="4425803"/>
            <a:ext cx="2920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b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1D5D1E5-93AD-DECB-D124-A0BF0B420EF8}"/>
              </a:ext>
            </a:extLst>
          </p:cNvPr>
          <p:cNvSpPr txBox="1"/>
          <p:nvPr/>
        </p:nvSpPr>
        <p:spPr>
          <a:xfrm>
            <a:off x="4081019" y="3079025"/>
            <a:ext cx="2824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78232D96-B094-A932-FC47-9A3255A36B34}"/>
                  </a:ext>
                </a:extLst>
              </p:cNvPr>
              <p:cNvSpPr txBox="1"/>
              <p:nvPr/>
            </p:nvSpPr>
            <p:spPr>
              <a:xfrm>
                <a:off x="4505032" y="3079025"/>
                <a:ext cx="87677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  <a:sym typeface="+mn-ea"/>
                            </a:rPr>
                          </m:ctrlPr>
                        </m:sSub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sym typeface="+mn-ea"/>
                            </a:rPr>
                            <m:t>𝑢</m:t>
                          </m:r>
                        </m:e>
                        <m: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sym typeface="+mn-ea"/>
                            </a:rPr>
                            <m:t>𝑍</m:t>
                          </m:r>
                        </m:sub>
                      </m:sSub>
                      <m:r>
                        <a:rPr lang="zh-CN" altLang="en-US" sz="1800" b="0" i="1" smtClean="0">
                          <a:latin typeface="Cambria Math" panose="02040503050406030204" pitchFamily="18" charset="0"/>
                          <a:sym typeface="+mn-ea"/>
                        </a:rPr>
                        <m:t> 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78232D96-B094-A932-FC47-9A3255A36B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5032" y="3079025"/>
                <a:ext cx="876777" cy="369332"/>
              </a:xfrm>
              <a:prstGeom prst="rect">
                <a:avLst/>
              </a:prstGeom>
              <a:blipFill>
                <a:blip r:embed="rId9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59CFA58D-5637-01C5-364E-A8D4DE952B73}"/>
                  </a:ext>
                </a:extLst>
              </p:cNvPr>
              <p:cNvSpPr txBox="1"/>
              <p:nvPr/>
            </p:nvSpPr>
            <p:spPr>
              <a:xfrm>
                <a:off x="4544902" y="4368056"/>
                <a:ext cx="87677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  <a:sym typeface="+mn-ea"/>
                            </a:rPr>
                          </m:ctrlPr>
                        </m:sSub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sym typeface="+mn-ea"/>
                            </a:rPr>
                            <m:t>𝑢</m:t>
                          </m:r>
                        </m:e>
                        <m: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sym typeface="+mn-ea"/>
                            </a:rPr>
                            <m:t>𝑌</m:t>
                          </m:r>
                        </m:sub>
                      </m:sSub>
                      <m:r>
                        <a:rPr lang="zh-CN" altLang="en-US" sz="1800" b="0" i="1" smtClean="0">
                          <a:latin typeface="Cambria Math" panose="02040503050406030204" pitchFamily="18" charset="0"/>
                          <a:sym typeface="+mn-ea"/>
                        </a:rPr>
                        <m:t> 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59CFA58D-5637-01C5-364E-A8D4DE952B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4902" y="4368056"/>
                <a:ext cx="876777" cy="369332"/>
              </a:xfrm>
              <a:prstGeom prst="rect">
                <a:avLst/>
              </a:prstGeom>
              <a:blipFill>
                <a:blip r:embed="rId10"/>
                <a:stretch>
                  <a:fillRect b="-172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文本框 10">
            <a:extLst>
              <a:ext uri="{FF2B5EF4-FFF2-40B4-BE49-F238E27FC236}">
                <a16:creationId xmlns:a16="http://schemas.microsoft.com/office/drawing/2014/main" id="{D6814C63-4414-AE18-7269-770FB3BE7411}"/>
              </a:ext>
            </a:extLst>
          </p:cNvPr>
          <p:cNvSpPr txBox="1"/>
          <p:nvPr/>
        </p:nvSpPr>
        <p:spPr>
          <a:xfrm>
            <a:off x="6097930" y="1374076"/>
            <a:ext cx="6094070" cy="4025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fontAlgn="auto">
              <a:lnSpc>
                <a:spcPct val="120000"/>
              </a:lnSpc>
            </a:pPr>
            <a:r>
              <a:rPr lang="en-US" altLang="zh-CN" sz="1800" dirty="0">
                <a:solidFill>
                  <a:srgbClr val="FF0000"/>
                </a:solidFill>
                <a:sym typeface="+mn-ea"/>
              </a:rPr>
              <a:t>Problem:</a:t>
            </a:r>
            <a:r>
              <a:rPr lang="zh-CN" altLang="en-US" sz="1800" dirty="0">
                <a:solidFill>
                  <a:srgbClr val="FF0000"/>
                </a:solidFill>
                <a:sym typeface="+mn-ea"/>
              </a:rPr>
              <a:t> </a:t>
            </a:r>
            <a:r>
              <a:rPr lang="en-US" altLang="zh-CN" sz="1800" dirty="0">
                <a:sym typeface="+mn-ea"/>
              </a:rPr>
              <a:t>An</a:t>
            </a:r>
            <a:r>
              <a:rPr lang="zh-CN" altLang="en-US" sz="1800" dirty="0">
                <a:sym typeface="+mn-ea"/>
              </a:rPr>
              <a:t> </a:t>
            </a:r>
            <a:r>
              <a:rPr lang="en-US" altLang="zh-CN" sz="1800" dirty="0">
                <a:sym typeface="+mn-ea"/>
              </a:rPr>
              <a:t>individual</a:t>
            </a:r>
            <a:r>
              <a:rPr lang="zh-CN" altLang="en-US" sz="1800" dirty="0">
                <a:sym typeface="+mn-ea"/>
              </a:rPr>
              <a:t> </a:t>
            </a:r>
            <a:r>
              <a:rPr lang="en-US" altLang="zh-CN" sz="1800" dirty="0">
                <a:sym typeface="+mn-ea"/>
              </a:rPr>
              <a:t>(X, Z, Y) = (0, 1, 1.5),</a:t>
            </a:r>
            <a:r>
              <a:rPr lang="zh-CN" altLang="en-US" sz="1800" dirty="0">
                <a:sym typeface="+mn-ea"/>
              </a:rPr>
              <a:t> </a:t>
            </a:r>
            <a:r>
              <a:rPr lang="en-US" altLang="zh-CN" sz="1800" dirty="0">
                <a:sym typeface="+mn-ea"/>
              </a:rPr>
              <a:t>what</a:t>
            </a:r>
            <a:r>
              <a:rPr lang="zh-CN" altLang="en-US" sz="1800" dirty="0">
                <a:sym typeface="+mn-ea"/>
              </a:rPr>
              <a:t> </a:t>
            </a:r>
            <a:r>
              <a:rPr lang="en-US" altLang="zh-CN" sz="1800" dirty="0">
                <a:sym typeface="+mn-ea"/>
              </a:rPr>
              <a:t>if</a:t>
            </a:r>
            <a:r>
              <a:rPr lang="zh-CN" altLang="en-US" sz="1800" dirty="0">
                <a:sym typeface="+mn-ea"/>
              </a:rPr>
              <a:t> </a:t>
            </a:r>
            <a:r>
              <a:rPr lang="en-US" altLang="zh-CN" sz="1800" dirty="0">
                <a:sym typeface="+mn-ea"/>
              </a:rPr>
              <a:t>X=1</a:t>
            </a:r>
            <a:r>
              <a:rPr lang="en-US" altLang="zh-CN" dirty="0">
                <a:sym typeface="+mn-ea"/>
              </a:rPr>
              <a:t>,</a:t>
            </a:r>
            <a:r>
              <a:rPr lang="zh-CN" altLang="en-US" dirty="0">
                <a:sym typeface="+mn-ea"/>
              </a:rPr>
              <a:t> </a:t>
            </a:r>
            <a:r>
              <a:rPr lang="en-US" altLang="zh-CN" dirty="0">
                <a:sym typeface="+mn-ea"/>
              </a:rPr>
              <a:t>then</a:t>
            </a:r>
            <a:r>
              <a:rPr lang="zh-CN" altLang="en-US" dirty="0">
                <a:sym typeface="+mn-ea"/>
              </a:rPr>
              <a:t> </a:t>
            </a:r>
            <a:r>
              <a:rPr lang="en-US" altLang="zh-CN" dirty="0">
                <a:sym typeface="+mn-ea"/>
              </a:rPr>
              <a:t>Y?</a:t>
            </a:r>
            <a:endParaRPr lang="en-US" altLang="zh-CN" sz="1800" dirty="0">
              <a:sym typeface="+mn-ea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78780783-E51C-B9A0-C942-2EA4DD5EB7FA}"/>
              </a:ext>
            </a:extLst>
          </p:cNvPr>
          <p:cNvSpPr txBox="1"/>
          <p:nvPr/>
        </p:nvSpPr>
        <p:spPr>
          <a:xfrm>
            <a:off x="6063206" y="2072497"/>
            <a:ext cx="6128794" cy="3980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fontAlgn="auto">
              <a:lnSpc>
                <a:spcPct val="120000"/>
              </a:lnSpc>
            </a:pPr>
            <a:r>
              <a:rPr lang="en-US" altLang="zh-CN" sz="1800" dirty="0">
                <a:sym typeface="+mn-ea"/>
              </a:rPr>
              <a:t>1.</a:t>
            </a:r>
            <a:r>
              <a:rPr lang="en-US" altLang="zh-CN" sz="1800" dirty="0">
                <a:solidFill>
                  <a:srgbClr val="FF0000"/>
                </a:solidFill>
                <a:sym typeface="+mn-ea"/>
              </a:rPr>
              <a:t> </a:t>
            </a:r>
            <a:r>
              <a:rPr lang="zh-CN" altLang="en-US" sz="1800" dirty="0">
                <a:solidFill>
                  <a:srgbClr val="FF0000"/>
                </a:solidFill>
                <a:sym typeface="+mn-ea"/>
              </a:rPr>
              <a:t>溯因：根据证据确定</a:t>
            </a:r>
            <a:r>
              <a:rPr lang="en-US" altLang="zh-CN" sz="1800" dirty="0">
                <a:solidFill>
                  <a:srgbClr val="FF0000"/>
                </a:solidFill>
                <a:sym typeface="+mn-ea"/>
              </a:rPr>
              <a:t>U</a:t>
            </a:r>
            <a:endParaRPr lang="zh-CN" altLang="en-US" sz="1800" dirty="0">
              <a:sym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E2235DCD-F8D3-7A13-2A41-9A60B95AFF27}"/>
                  </a:ext>
                </a:extLst>
              </p:cNvPr>
              <p:cNvSpPr txBox="1"/>
              <p:nvPr/>
            </p:nvSpPr>
            <p:spPr>
              <a:xfrm>
                <a:off x="1245055" y="5848888"/>
                <a:ext cx="6128794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  <a:sym typeface="+mn-ea"/>
                            </a:rPr>
                          </m:ctrlPr>
                        </m:sSub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sym typeface="+mn-ea"/>
                            </a:rPr>
                            <m:t>𝑐</m:t>
                          </m:r>
                        </m:e>
                        <m: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sym typeface="+mn-ea"/>
                            </a:rPr>
                            <m:t>𝑋</m:t>
                          </m:r>
                        </m:sub>
                      </m:sSub>
                      <m:r>
                        <a:rPr lang="en-US" altLang="zh-CN" sz="1800" b="0" i="1" smtClean="0">
                          <a:latin typeface="Cambria Math" panose="02040503050406030204" pitchFamily="18" charset="0"/>
                          <a:sym typeface="+mn-ea"/>
                        </a:rPr>
                        <m:t>=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sym typeface="+mn-ea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sym typeface="+mn-ea"/>
                            </a:rPr>
                            <m:t>𝑐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sym typeface="+mn-ea"/>
                            </a:rPr>
                            <m:t>𝑌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sym typeface="+mn-ea"/>
                        </a:rPr>
                        <m:t>=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sym typeface="+mn-ea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sym typeface="+mn-ea"/>
                            </a:rPr>
                            <m:t>𝑐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sym typeface="+mn-ea"/>
                            </a:rPr>
                            <m:t>𝑍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sym typeface="+mn-ea"/>
                        </a:rPr>
                        <m:t>=0</m:t>
                      </m:r>
                      <m:r>
                        <a:rPr lang="en-US" altLang="zh-CN" b="0" i="0" smtClean="0">
                          <a:latin typeface="Cambria Math" panose="02040503050406030204" pitchFamily="18" charset="0"/>
                          <a:sym typeface="+mn-ea"/>
                        </a:rPr>
                        <m:t>,</m:t>
                      </m:r>
                      <m:r>
                        <a:rPr lang="zh-CN" altLang="en-US" b="0" i="0" smtClean="0">
                          <a:latin typeface="Cambria Math" panose="02040503050406030204" pitchFamily="18" charset="0"/>
                          <a:sym typeface="+mn-ea"/>
                        </a:rPr>
                        <m:t> 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sym typeface="+mn-ea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sym typeface="+mn-ea"/>
                            </a:rPr>
                            <m:t>𝑢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  <a:sym typeface="+mn-ea"/>
                            </a:rPr>
                            <m:t>𝑋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sym typeface="+mn-ea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sym typeface="+mn-ea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sym typeface="+mn-ea"/>
                            </a:rPr>
                            <m:t>𝑢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sym typeface="+mn-ea"/>
                            </a:rPr>
                            <m:t>𝑌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sym typeface="+mn-ea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sym typeface="+mn-ea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sym typeface="+mn-ea"/>
                            </a:rPr>
                            <m:t>𝑢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sym typeface="+mn-ea"/>
                            </a:rPr>
                            <m:t>𝑍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sym typeface="+mn-ea"/>
                        </a:rPr>
                        <m:t>=1,</m:t>
                      </m:r>
                      <m:r>
                        <a:rPr lang="zh-CN" altLang="en-US" b="0" i="1" smtClean="0">
                          <a:latin typeface="Cambria Math" panose="02040503050406030204" pitchFamily="18" charset="0"/>
                          <a:sym typeface="+mn-ea"/>
                        </a:rPr>
                        <m:t>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sym typeface="+mn-ea"/>
                        </a:rPr>
                        <m:t>𝑎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sym typeface="+mn-ea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sym typeface="+mn-ea"/>
                        </a:rPr>
                        <m:t>𝑏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sym typeface="+mn-ea"/>
                        </a:rPr>
                        <m:t>=0.5</m:t>
                      </m:r>
                    </m:oMath>
                  </m:oMathPara>
                </a14:m>
                <a:endParaRPr lang="en-US" altLang="zh-CN" b="0" dirty="0">
                  <a:sym typeface="+mn-ea"/>
                </a:endParaRPr>
              </a:p>
              <a:p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E2235DCD-F8D3-7A13-2A41-9A60B95AFF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5055" y="5848888"/>
                <a:ext cx="6128794" cy="92333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1C7DE743-2896-B14A-4CB8-F786582AD8C5}"/>
                  </a:ext>
                </a:extLst>
              </p:cNvPr>
              <p:cNvSpPr txBox="1"/>
              <p:nvPr/>
            </p:nvSpPr>
            <p:spPr>
              <a:xfrm>
                <a:off x="6271885" y="2581764"/>
                <a:ext cx="390334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  <a:sym typeface="+mn-ea"/>
                            </a:rPr>
                          </m:ctrlPr>
                        </m:sSub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sym typeface="+mn-ea"/>
                            </a:rPr>
                            <m:t>𝑈</m:t>
                          </m:r>
                        </m:e>
                        <m: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sym typeface="+mn-ea"/>
                            </a:rPr>
                            <m:t>𝑋</m:t>
                          </m:r>
                        </m:sub>
                      </m:sSub>
                      <m:r>
                        <a:rPr lang="en-US" altLang="zh-CN" sz="1800" b="0" i="1" smtClean="0">
                          <a:latin typeface="Cambria Math" panose="02040503050406030204" pitchFamily="18" charset="0"/>
                          <a:sym typeface="+mn-ea"/>
                        </a:rPr>
                        <m:t>=0,</m:t>
                      </m:r>
                      <m:r>
                        <a:rPr lang="zh-CN" altLang="en-US" sz="1800" b="0" i="1" smtClean="0">
                          <a:latin typeface="Cambria Math" panose="02040503050406030204" pitchFamily="18" charset="0"/>
                          <a:sym typeface="+mn-ea"/>
                        </a:rPr>
                        <m:t> </m:t>
                      </m:r>
                      <m:sSub>
                        <m:sSub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  <a:sym typeface="+mn-ea"/>
                            </a:rPr>
                          </m:ctrlPr>
                        </m:sSub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sym typeface="+mn-ea"/>
                            </a:rPr>
                            <m:t>𝑈</m:t>
                          </m:r>
                        </m:e>
                        <m: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sym typeface="+mn-ea"/>
                            </a:rPr>
                            <m:t>𝑍</m:t>
                          </m:r>
                        </m:sub>
                      </m:sSub>
                      <m:r>
                        <a:rPr lang="en-US" altLang="zh-CN" sz="1800" b="0" i="1" smtClean="0">
                          <a:latin typeface="Cambria Math" panose="02040503050406030204" pitchFamily="18" charset="0"/>
                          <a:sym typeface="+mn-ea"/>
                        </a:rPr>
                        <m:t>=1,</m:t>
                      </m:r>
                      <m:r>
                        <a:rPr lang="zh-CN" altLang="en-US" sz="1800" b="0" i="1" smtClean="0">
                          <a:latin typeface="Cambria Math" panose="02040503050406030204" pitchFamily="18" charset="0"/>
                          <a:sym typeface="+mn-ea"/>
                        </a:rPr>
                        <m:t> </m:t>
                      </m:r>
                      <m:sSub>
                        <m:sSub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  <a:sym typeface="+mn-ea"/>
                            </a:rPr>
                          </m:ctrlPr>
                        </m:sSub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sym typeface="+mn-ea"/>
                            </a:rPr>
                            <m:t>𝑈</m:t>
                          </m:r>
                        </m:e>
                        <m: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sym typeface="+mn-ea"/>
                            </a:rPr>
                            <m:t>𝑌</m:t>
                          </m:r>
                        </m:sub>
                      </m:sSub>
                      <m:r>
                        <a:rPr lang="en-US" altLang="zh-CN" sz="1800" b="0" i="1" smtClean="0">
                          <a:latin typeface="Cambria Math" panose="02040503050406030204" pitchFamily="18" charset="0"/>
                          <a:sym typeface="+mn-ea"/>
                        </a:rPr>
                        <m:t>=1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1C7DE743-2896-B14A-4CB8-F786582AD8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1885" y="2581764"/>
                <a:ext cx="3903347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文本框 17">
            <a:extLst>
              <a:ext uri="{FF2B5EF4-FFF2-40B4-BE49-F238E27FC236}">
                <a16:creationId xmlns:a16="http://schemas.microsoft.com/office/drawing/2014/main" id="{F746911D-329C-DE69-F989-D54DBC19A1C6}"/>
              </a:ext>
            </a:extLst>
          </p:cNvPr>
          <p:cNvSpPr txBox="1"/>
          <p:nvPr/>
        </p:nvSpPr>
        <p:spPr>
          <a:xfrm>
            <a:off x="6063206" y="3164150"/>
            <a:ext cx="5162723" cy="3980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fontAlgn="auto">
              <a:lnSpc>
                <a:spcPct val="120000"/>
              </a:lnSpc>
            </a:pPr>
            <a:r>
              <a:rPr lang="en-US" altLang="zh-CN" sz="1800" dirty="0">
                <a:sym typeface="+mn-ea"/>
              </a:rPr>
              <a:t>2</a:t>
            </a:r>
            <a:r>
              <a:rPr lang="en-US" altLang="zh-CN" sz="1800" dirty="0">
                <a:solidFill>
                  <a:srgbClr val="FF0000"/>
                </a:solidFill>
                <a:sym typeface="+mn-ea"/>
              </a:rPr>
              <a:t>.</a:t>
            </a:r>
            <a:r>
              <a:rPr lang="zh-CN" altLang="en-US" sz="1800" dirty="0">
                <a:solidFill>
                  <a:srgbClr val="FF0000"/>
                </a:solidFill>
                <a:sym typeface="+mn-ea"/>
              </a:rPr>
              <a:t> 作用：修改模型，对兴趣变量直接赋值</a:t>
            </a:r>
            <a:r>
              <a:rPr lang="en-US" altLang="zh-CN" sz="1800" dirty="0">
                <a:solidFill>
                  <a:srgbClr val="FF0000"/>
                </a:solidFill>
                <a:sym typeface="+mn-ea"/>
              </a:rPr>
              <a:t>(</a:t>
            </a:r>
            <a:r>
              <a:rPr lang="en-US" altLang="zh-CN" sz="1800" dirty="0">
                <a:sym typeface="+mn-ea"/>
              </a:rPr>
              <a:t>X=1</a:t>
            </a:r>
            <a:r>
              <a:rPr lang="en-US" altLang="zh-CN" sz="1800" dirty="0">
                <a:solidFill>
                  <a:srgbClr val="FF0000"/>
                </a:solidFill>
                <a:sym typeface="+mn-ea"/>
              </a:rPr>
              <a:t>)</a:t>
            </a:r>
            <a:endParaRPr lang="zh-CN" altLang="en-US" sz="2000" dirty="0">
              <a:sym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246A62EE-4729-ABDB-6871-974F8BA991F1}"/>
                  </a:ext>
                </a:extLst>
              </p:cNvPr>
              <p:cNvSpPr txBox="1"/>
              <p:nvPr/>
            </p:nvSpPr>
            <p:spPr>
              <a:xfrm>
                <a:off x="5456670" y="3638570"/>
                <a:ext cx="6128794" cy="4247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2" fontAlgn="auto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sym typeface="+mn-ea"/>
                        </a:rPr>
                        <m:t>𝑋</m:t>
                      </m:r>
                      <m:r>
                        <a:rPr lang="en-US" altLang="zh-CN" sz="1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sym typeface="+mn-ea"/>
                        </a:rPr>
                        <m:t>=1</m:t>
                      </m:r>
                    </m:oMath>
                  </m:oMathPara>
                </a14:m>
                <a:endParaRPr lang="en-US" altLang="zh-CN" sz="1800" b="0" dirty="0">
                  <a:solidFill>
                    <a:srgbClr val="FF0000"/>
                  </a:solidFill>
                  <a:sym typeface="+mn-ea"/>
                </a:endParaRPr>
              </a:p>
            </p:txBody>
          </p:sp>
        </mc:Choice>
        <mc:Fallback xmlns="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246A62EE-4729-ABDB-6871-974F8BA991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6670" y="3638570"/>
                <a:ext cx="6128794" cy="4247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22D0487F-9DA8-EC8B-B092-2C696987852C}"/>
                  </a:ext>
                </a:extLst>
              </p:cNvPr>
              <p:cNvSpPr txBox="1"/>
              <p:nvPr/>
            </p:nvSpPr>
            <p:spPr>
              <a:xfrm>
                <a:off x="6776587" y="4030592"/>
                <a:ext cx="3488959" cy="4247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2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800" b="0" i="1" smtClean="0">
                          <a:latin typeface="Cambria Math" panose="02040503050406030204" pitchFamily="18" charset="0"/>
                          <a:sym typeface="+mn-ea"/>
                        </a:rPr>
                        <m:t>𝑍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  <a:sym typeface="+mn-ea"/>
                        </a:rPr>
                        <m:t>=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  <a:sym typeface="+mn-ea"/>
                        </a:rPr>
                        <m:t>𝑎𝑋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  <a:sym typeface="+mn-ea"/>
                        </a:rPr>
                        <m:t>+</m:t>
                      </m:r>
                      <m:sSub>
                        <m:sSub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  <a:sym typeface="+mn-ea"/>
                            </a:rPr>
                          </m:ctrlPr>
                        </m:sSub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sym typeface="+mn-ea"/>
                            </a:rPr>
                            <m:t>𝑢</m:t>
                          </m:r>
                        </m:e>
                        <m: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sym typeface="+mn-ea"/>
                            </a:rPr>
                            <m:t>𝑍</m:t>
                          </m:r>
                        </m:sub>
                      </m:sSub>
                      <m:r>
                        <a:rPr lang="en-US" altLang="zh-CN" sz="1800" b="0" i="1" smtClean="0">
                          <a:latin typeface="Cambria Math" panose="02040503050406030204" pitchFamily="18" charset="0"/>
                          <a:sym typeface="+mn-ea"/>
                        </a:rPr>
                        <m:t> </m:t>
                      </m:r>
                      <m:sSub>
                        <m:sSubPr>
                          <m:ctrlPr>
                            <a:rPr lang="en-US" altLang="zh-CN" sz="1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sym typeface="+mn-ea"/>
                            </a:rPr>
                          </m:ctrlPr>
                        </m:sSubPr>
                        <m:e>
                          <m:r>
                            <a:rPr lang="en-US" altLang="zh-CN" sz="1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sym typeface="+mn-ea"/>
                            </a:rPr>
                            <m:t>𝑈</m:t>
                          </m:r>
                        </m:e>
                        <m:sub>
                          <m:r>
                            <a:rPr lang="en-US" altLang="zh-CN" sz="1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sym typeface="+mn-ea"/>
                            </a:rPr>
                            <m:t>𝑍</m:t>
                          </m:r>
                        </m:sub>
                      </m:sSub>
                      <m:r>
                        <a:rPr lang="en-US" altLang="zh-CN" sz="1800" b="0" i="1" smtClean="0">
                          <a:latin typeface="Cambria Math" panose="02040503050406030204" pitchFamily="18" charset="0"/>
                          <a:sym typeface="+mn-ea"/>
                        </a:rPr>
                        <m:t>+</m:t>
                      </m:r>
                      <m:sSub>
                        <m:sSub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  <a:sym typeface="+mn-ea"/>
                            </a:rPr>
                          </m:ctrlPr>
                        </m:sSub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sym typeface="+mn-ea"/>
                            </a:rPr>
                            <m:t>𝑐</m:t>
                          </m:r>
                        </m:e>
                        <m: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sym typeface="+mn-ea"/>
                            </a:rPr>
                            <m:t>𝑍</m:t>
                          </m:r>
                        </m:sub>
                      </m:sSub>
                    </m:oMath>
                  </m:oMathPara>
                </a14:m>
                <a:endParaRPr lang="en-US" altLang="zh-CN" sz="1800" dirty="0">
                  <a:sym typeface="+mn-ea"/>
                </a:endParaRPr>
              </a:p>
            </p:txBody>
          </p:sp>
        </mc:Choice>
        <mc:Fallback xmlns="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22D0487F-9DA8-EC8B-B092-2C69698785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6587" y="4030592"/>
                <a:ext cx="3488959" cy="424732"/>
              </a:xfrm>
              <a:prstGeom prst="rect">
                <a:avLst/>
              </a:prstGeom>
              <a:blipFill>
                <a:blip r:embed="rId14"/>
                <a:stretch>
                  <a:fillRect b="-88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7FD81A38-89A3-57C5-0010-630C456422EB}"/>
                  </a:ext>
                </a:extLst>
              </p:cNvPr>
              <p:cNvSpPr txBox="1"/>
              <p:nvPr/>
            </p:nvSpPr>
            <p:spPr>
              <a:xfrm>
                <a:off x="6177693" y="4387446"/>
                <a:ext cx="6128794" cy="4247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2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800" b="0" i="1" smtClean="0">
                          <a:latin typeface="Cambria Math" panose="02040503050406030204" pitchFamily="18" charset="0"/>
                          <a:sym typeface="+mn-ea"/>
                        </a:rPr>
                        <m:t>𝑌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  <a:sym typeface="+mn-ea"/>
                        </a:rPr>
                        <m:t>=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  <a:sym typeface="+mn-ea"/>
                        </a:rPr>
                        <m:t>𝑏𝑍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  <a:sym typeface="+mn-ea"/>
                        </a:rPr>
                        <m:t>+</m:t>
                      </m:r>
                      <m:sSub>
                        <m:sSub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  <a:sym typeface="+mn-ea"/>
                            </a:rPr>
                          </m:ctrlPr>
                        </m:sSub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sym typeface="+mn-ea"/>
                            </a:rPr>
                            <m:t>𝑢</m:t>
                          </m:r>
                        </m:e>
                        <m: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sym typeface="+mn-ea"/>
                            </a:rPr>
                            <m:t>𝑌</m:t>
                          </m:r>
                        </m:sub>
                      </m:sSub>
                      <m:sSub>
                        <m:sSubPr>
                          <m:ctrlPr>
                            <a:rPr lang="en-US" altLang="zh-CN" sz="1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sym typeface="+mn-ea"/>
                            </a:rPr>
                          </m:ctrlPr>
                        </m:sSubPr>
                        <m:e>
                          <m:r>
                            <a:rPr lang="en-US" altLang="zh-CN" sz="1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sym typeface="+mn-ea"/>
                            </a:rPr>
                            <m:t>𝑈</m:t>
                          </m:r>
                        </m:e>
                        <m:sub>
                          <m:r>
                            <a:rPr lang="en-US" altLang="zh-CN" sz="1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sym typeface="+mn-ea"/>
                            </a:rPr>
                            <m:t>𝑌</m:t>
                          </m:r>
                        </m:sub>
                      </m:sSub>
                      <m:r>
                        <a:rPr lang="en-US" altLang="zh-CN" sz="1800" b="0" i="1" smtClean="0">
                          <a:latin typeface="Cambria Math" panose="02040503050406030204" pitchFamily="18" charset="0"/>
                          <a:sym typeface="+mn-ea"/>
                        </a:rPr>
                        <m:t>+</m:t>
                      </m:r>
                      <m:sSub>
                        <m:sSub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  <a:sym typeface="+mn-ea"/>
                            </a:rPr>
                          </m:ctrlPr>
                        </m:sSub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sym typeface="+mn-ea"/>
                            </a:rPr>
                            <m:t>𝑐</m:t>
                          </m:r>
                        </m:e>
                        <m: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sym typeface="+mn-ea"/>
                            </a:rPr>
                            <m:t>𝑌</m:t>
                          </m:r>
                        </m:sub>
                      </m:sSub>
                    </m:oMath>
                  </m:oMathPara>
                </a14:m>
                <a:endParaRPr lang="en-US" altLang="zh-CN" sz="1800" dirty="0">
                  <a:sym typeface="+mn-ea"/>
                </a:endParaRPr>
              </a:p>
            </p:txBody>
          </p:sp>
        </mc:Choice>
        <mc:Fallback xmlns="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7FD81A38-89A3-57C5-0010-630C456422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7693" y="4387446"/>
                <a:ext cx="6128794" cy="4247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文本框 25">
            <a:extLst>
              <a:ext uri="{FF2B5EF4-FFF2-40B4-BE49-F238E27FC236}">
                <a16:creationId xmlns:a16="http://schemas.microsoft.com/office/drawing/2014/main" id="{9BB88122-6E37-E516-6D77-54158712E08A}"/>
              </a:ext>
            </a:extLst>
          </p:cNvPr>
          <p:cNvSpPr txBox="1"/>
          <p:nvPr/>
        </p:nvSpPr>
        <p:spPr>
          <a:xfrm>
            <a:off x="6096000" y="4829437"/>
            <a:ext cx="6151944" cy="3980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fontAlgn="auto">
              <a:lnSpc>
                <a:spcPct val="120000"/>
              </a:lnSpc>
            </a:pPr>
            <a:r>
              <a:rPr lang="en-US" altLang="zh-CN" sz="1800" dirty="0">
                <a:sym typeface="+mn-ea"/>
              </a:rPr>
              <a:t>3. </a:t>
            </a:r>
            <a:r>
              <a:rPr lang="zh-CN" altLang="en-US" sz="1800" dirty="0">
                <a:solidFill>
                  <a:srgbClr val="FF0000"/>
                </a:solidFill>
                <a:sym typeface="+mn-ea"/>
              </a:rPr>
              <a:t>预测：使用修正模型计算</a:t>
            </a:r>
            <a:r>
              <a:rPr lang="en-US" altLang="zh-CN" sz="1800" dirty="0">
                <a:solidFill>
                  <a:srgbClr val="FF0000"/>
                </a:solidFill>
                <a:sym typeface="+mn-ea"/>
              </a:rPr>
              <a:t>Y</a:t>
            </a:r>
            <a:r>
              <a:rPr lang="zh-CN" altLang="en-US" sz="1800" dirty="0">
                <a:solidFill>
                  <a:srgbClr val="FF0000"/>
                </a:solidFill>
                <a:sym typeface="+mn-ea"/>
              </a:rPr>
              <a:t>的值</a:t>
            </a:r>
            <a:endParaRPr lang="zh-CN" altLang="en-US" sz="1800" dirty="0">
              <a:sym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84E52378-CAE9-E571-CDEF-FE7E3B38BFB0}"/>
                  </a:ext>
                </a:extLst>
              </p:cNvPr>
              <p:cNvSpPr txBox="1"/>
              <p:nvPr/>
            </p:nvSpPr>
            <p:spPr>
              <a:xfrm>
                <a:off x="6341534" y="5176533"/>
                <a:ext cx="4538669" cy="4247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2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  <a:sym typeface="+mn-ea"/>
                        </a:rPr>
                        <m:t>𝑍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sym typeface="+mn-ea"/>
                        </a:rPr>
                        <m:t>=1.5</m:t>
                      </m:r>
                    </m:oMath>
                  </m:oMathPara>
                </a14:m>
                <a:endParaRPr lang="en-US" altLang="zh-CN" dirty="0">
                  <a:sym typeface="+mn-ea"/>
                </a:endParaRPr>
              </a:p>
            </p:txBody>
          </p:sp>
        </mc:Choice>
        <mc:Fallback xmlns="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84E52378-CAE9-E571-CDEF-FE7E3B38BF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1534" y="5176533"/>
                <a:ext cx="4538669" cy="4247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45CEC566-FB69-6E09-4F71-DB25E37365D7}"/>
                  </a:ext>
                </a:extLst>
              </p:cNvPr>
              <p:cNvSpPr txBox="1"/>
              <p:nvPr/>
            </p:nvSpPr>
            <p:spPr>
              <a:xfrm>
                <a:off x="6480430" y="5574089"/>
                <a:ext cx="6128794" cy="4247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2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800" b="0" i="1" smtClean="0">
                          <a:latin typeface="Cambria Math" panose="02040503050406030204" pitchFamily="18" charset="0"/>
                          <a:sym typeface="+mn-ea"/>
                        </a:rPr>
                        <m:t>𝑌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  <a:sym typeface="+mn-ea"/>
                        </a:rPr>
                        <m:t>=0.5×1.5+1×1=1.75</m:t>
                      </m:r>
                    </m:oMath>
                  </m:oMathPara>
                </a14:m>
                <a:endParaRPr lang="en-US" altLang="zh-CN" sz="1800" dirty="0">
                  <a:sym typeface="+mn-ea"/>
                </a:endParaRPr>
              </a:p>
            </p:txBody>
          </p:sp>
        </mc:Choice>
        <mc:Fallback xmlns="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45CEC566-FB69-6E09-4F71-DB25E37365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0430" y="5574089"/>
                <a:ext cx="6128794" cy="4247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7427557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11166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Counterfactual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Solution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内容占位符 2">
            <a:extLst>
              <a:ext uri="{FF2B5EF4-FFF2-40B4-BE49-F238E27FC236}">
                <a16:creationId xmlns:a16="http://schemas.microsoft.com/office/drawing/2014/main" id="{491B781F-22FF-57EE-2F2E-0202F9ABCC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4829" y="1751167"/>
            <a:ext cx="10515600" cy="4351338"/>
          </a:xfrm>
        </p:spPr>
        <p:txBody>
          <a:bodyPr>
            <a:normAutofit/>
          </a:bodyPr>
          <a:lstStyle/>
          <a:p>
            <a:r>
              <a:rPr kumimoji="1" lang="en-US" altLang="zh-CN" sz="2800" dirty="0"/>
              <a:t>Given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evidence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e,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to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compute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the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probability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of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Y=y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under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the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hypothetical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condition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X=x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(where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X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is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a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subset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of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variables),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apply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the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following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three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steps:</a:t>
            </a:r>
          </a:p>
          <a:p>
            <a:r>
              <a:rPr kumimoji="1" lang="en-US" altLang="zh-CN" sz="2800" b="1" dirty="0"/>
              <a:t>Step</a:t>
            </a:r>
            <a:r>
              <a:rPr kumimoji="1" lang="zh-CN" altLang="en-US" sz="2800" b="1" dirty="0"/>
              <a:t> </a:t>
            </a:r>
            <a:r>
              <a:rPr kumimoji="1" lang="en-US" altLang="zh-CN" sz="2800" b="1" dirty="0"/>
              <a:t>1(Abduction(</a:t>
            </a:r>
            <a:r>
              <a:rPr kumimoji="1" lang="zh-CN" altLang="en-US" sz="2800" b="1" dirty="0"/>
              <a:t>外展</a:t>
            </a:r>
            <a:r>
              <a:rPr kumimoji="1" lang="en-US" altLang="zh-CN" sz="2800" b="1" dirty="0"/>
              <a:t>)):</a:t>
            </a:r>
            <a:r>
              <a:rPr kumimoji="1" lang="zh-CN" altLang="en-US" sz="2800" b="1" dirty="0"/>
              <a:t> </a:t>
            </a:r>
            <a:r>
              <a:rPr kumimoji="1" lang="en-US" altLang="zh-CN" sz="2800" dirty="0"/>
              <a:t>update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the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probability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P(u)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to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obtain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P(</a:t>
            </a:r>
            <a:r>
              <a:rPr kumimoji="1" lang="en-US" altLang="zh-CN" sz="2800" dirty="0" err="1"/>
              <a:t>u|e</a:t>
            </a:r>
            <a:r>
              <a:rPr kumimoji="1" lang="en-US" altLang="zh-CN" sz="2800" dirty="0"/>
              <a:t>)</a:t>
            </a:r>
          </a:p>
          <a:p>
            <a:r>
              <a:rPr kumimoji="1" lang="en-US" altLang="zh-CN" sz="2800" b="1" dirty="0"/>
              <a:t>Step</a:t>
            </a:r>
            <a:r>
              <a:rPr kumimoji="1" lang="zh-CN" altLang="en-US" sz="2800" b="1" dirty="0"/>
              <a:t> </a:t>
            </a:r>
            <a:r>
              <a:rPr kumimoji="1" lang="en-US" altLang="zh-CN" sz="2800" b="1" dirty="0"/>
              <a:t>2(Action):</a:t>
            </a:r>
            <a:r>
              <a:rPr kumimoji="1" lang="zh-CN" altLang="en-US" sz="2800" b="1" dirty="0"/>
              <a:t> </a:t>
            </a:r>
            <a:r>
              <a:rPr kumimoji="1" lang="en-US" altLang="zh-CN" sz="2800" dirty="0"/>
              <a:t>Replace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the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equations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corresponding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to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variables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in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set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X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by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the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equations</a:t>
            </a:r>
            <a:r>
              <a:rPr kumimoji="1" lang="zh-CN" altLang="en-US" sz="2800" dirty="0"/>
              <a:t>  </a:t>
            </a:r>
            <a:r>
              <a:rPr kumimoji="1" lang="en-US" altLang="zh-CN" sz="2800" dirty="0"/>
              <a:t>X=x</a:t>
            </a:r>
          </a:p>
          <a:p>
            <a:r>
              <a:rPr kumimoji="1" lang="en-US" altLang="zh-CN" sz="2800" b="1" dirty="0"/>
              <a:t>Step</a:t>
            </a:r>
            <a:r>
              <a:rPr kumimoji="1" lang="zh-CN" altLang="en-US" sz="2800" b="1" dirty="0"/>
              <a:t> </a:t>
            </a:r>
            <a:r>
              <a:rPr kumimoji="1" lang="en-US" altLang="zh-CN" sz="2800" b="1" dirty="0"/>
              <a:t>3(Prediction):</a:t>
            </a:r>
            <a:r>
              <a:rPr kumimoji="1" lang="zh-CN" altLang="en-US" sz="2800" b="1" dirty="0"/>
              <a:t> </a:t>
            </a:r>
            <a:r>
              <a:rPr kumimoji="1" lang="en-US" altLang="zh-CN" sz="2800" dirty="0"/>
              <a:t>Use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the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modified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model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to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compute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the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probability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of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Y=y</a:t>
            </a:r>
            <a:endParaRPr kumimoji="1" lang="zh-CN" altLang="en-US" sz="2800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2D7528C-C15E-B3C5-1B12-B207C138BEF5}"/>
              </a:ext>
            </a:extLst>
          </p:cNvPr>
          <p:cNvSpPr txBox="1"/>
          <p:nvPr/>
        </p:nvSpPr>
        <p:spPr>
          <a:xfrm>
            <a:off x="693964" y="6340247"/>
            <a:ext cx="1280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陆超超：</a:t>
            </a:r>
            <a:r>
              <a:rPr kumimoji="1" lang="en-US" altLang="zh-CN" dirty="0"/>
              <a:t>Structural</a:t>
            </a:r>
            <a:r>
              <a:rPr kumimoji="1" lang="zh-CN" altLang="en-US" dirty="0"/>
              <a:t> </a:t>
            </a:r>
            <a:r>
              <a:rPr kumimoji="1" lang="en-US" altLang="zh-CN" dirty="0"/>
              <a:t>Causal</a:t>
            </a:r>
            <a:r>
              <a:rPr kumimoji="1" lang="zh-CN" altLang="en-US" dirty="0"/>
              <a:t> </a:t>
            </a:r>
            <a:r>
              <a:rPr kumimoji="1" lang="en-US" altLang="zh-CN" dirty="0"/>
              <a:t>Model</a:t>
            </a:r>
            <a:r>
              <a:rPr kumimoji="1" lang="zh-CN" altLang="en-US" dirty="0"/>
              <a:t> </a:t>
            </a:r>
            <a:r>
              <a:rPr kumimoji="1" lang="en-US" altLang="zh-CN" dirty="0"/>
              <a:t>and</a:t>
            </a:r>
            <a:r>
              <a:rPr kumimoji="1" lang="zh-CN" altLang="en-US" dirty="0"/>
              <a:t> </a:t>
            </a:r>
            <a:r>
              <a:rPr kumimoji="1" lang="en-US" altLang="zh-CN" dirty="0"/>
              <a:t>Potential</a:t>
            </a:r>
            <a:r>
              <a:rPr kumimoji="1" lang="zh-CN" altLang="en-US" dirty="0"/>
              <a:t> </a:t>
            </a:r>
            <a:r>
              <a:rPr kumimoji="1" lang="en-US" altLang="zh-CN" dirty="0"/>
              <a:t>Outcome</a:t>
            </a:r>
            <a:r>
              <a:rPr kumimoji="1" lang="zh-CN" altLang="en-US" dirty="0"/>
              <a:t> </a:t>
            </a:r>
            <a:r>
              <a:rPr kumimoji="1" lang="en-US" altLang="zh-CN" dirty="0"/>
              <a:t>Models,</a:t>
            </a:r>
            <a:r>
              <a:rPr kumimoji="1" lang="zh-CN" altLang="en-US" dirty="0"/>
              <a:t> 集智学园 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8C1D719-F25C-7F76-6D9B-27EA0F43326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2202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11166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Toy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Example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内容占位符 3">
            <a:extLst>
              <a:ext uri="{FF2B5EF4-FFF2-40B4-BE49-F238E27FC236}">
                <a16:creationId xmlns:a16="http://schemas.microsoft.com/office/drawing/2014/main" id="{4C0BFF59-4683-9FF3-433A-1402977D66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93965" y="1290629"/>
            <a:ext cx="7174593" cy="191262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5DF3F205-76E6-BD3B-01C1-3431EEA52960}"/>
                  </a:ext>
                </a:extLst>
              </p:cNvPr>
              <p:cNvSpPr txBox="1"/>
              <p:nvPr/>
            </p:nvSpPr>
            <p:spPr>
              <a:xfrm>
                <a:off x="8295618" y="1657341"/>
                <a:ext cx="1920975" cy="11079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</m:oMath>
                  </m:oMathPara>
                </a14:m>
                <a:endParaRPr kumimoji="1" lang="en-US" altLang="zh-CN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𝑎𝑋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</m:oMath>
                  </m:oMathPara>
                </a14:m>
                <a:endParaRPr kumimoji="1" lang="en-US" altLang="zh-CN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𝑐𝐻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</m:oMath>
                  </m:oMathPara>
                </a14:m>
                <a:endParaRPr kumimoji="1" lang="en-US" altLang="zh-CN" dirty="0"/>
              </a:p>
              <a:p>
                <a:endParaRPr kumimoji="1" lang="zh-CN" altLang="en-US" dirty="0"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5DF3F205-76E6-BD3B-01C1-3431EEA529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5618" y="1657341"/>
                <a:ext cx="1920975" cy="1107996"/>
              </a:xfrm>
              <a:prstGeom prst="rect">
                <a:avLst/>
              </a:prstGeom>
              <a:blipFill>
                <a:blip r:embed="rId6"/>
                <a:stretch>
                  <a:fillRect l="-13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文本框 13">
            <a:extLst>
              <a:ext uri="{FF2B5EF4-FFF2-40B4-BE49-F238E27FC236}">
                <a16:creationId xmlns:a16="http://schemas.microsoft.com/office/drawing/2014/main" id="{EABC0333-6F3B-62FF-1E56-EFF3E81F1F03}"/>
              </a:ext>
            </a:extLst>
          </p:cNvPr>
          <p:cNvSpPr txBox="1"/>
          <p:nvPr/>
        </p:nvSpPr>
        <p:spPr>
          <a:xfrm>
            <a:off x="693964" y="3566924"/>
            <a:ext cx="1080407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dirty="0"/>
              <a:t>Let us consider a student named Joe, for whom we measure X = 0.5, H = 1, and Y = 1.5. Suppose we wish to answer the following query: What would Joe’s score have been had he doubled his study time?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810049F3-C68C-C2EA-244D-DEE591646709}"/>
                  </a:ext>
                </a:extLst>
              </p:cNvPr>
              <p:cNvSpPr txBox="1"/>
              <p:nvPr/>
            </p:nvSpPr>
            <p:spPr>
              <a:xfrm>
                <a:off x="394608" y="5017885"/>
                <a:ext cx="4445452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kumimoji="1" lang="en-US" altLang="zh-CN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𝑎𝑋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=1−0.5</m:t>
                      </m:r>
                      <m:r>
                        <a:rPr kumimoji="1" lang="zh-CN" alt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0.5=0.75</m:t>
                      </m:r>
                    </m:oMath>
                  </m:oMathPara>
                </a14:m>
                <a:endParaRPr kumimoji="1" lang="en-US" altLang="zh-CN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𝑏𝑋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𝑐𝐻</m:t>
                      </m:r>
                      <m:r>
                        <a:rPr kumimoji="1" lang="en-US" altLang="zh-CN" b="0" i="0" smtClean="0">
                          <a:latin typeface="Cambria Math" panose="02040503050406030204" pitchFamily="18" charset="0"/>
                        </a:rPr>
                        <m:t>=0.75</m:t>
                      </m:r>
                    </m:oMath>
                  </m:oMathPara>
                </a14:m>
                <a:endParaRPr kumimoji="1" lang="en-US" altLang="zh-CN" dirty="0"/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810049F3-C68C-C2EA-244D-DEE5916467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608" y="5017885"/>
                <a:ext cx="4445452" cy="92333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79036A0F-ABBF-ED44-61A7-C1AFAF7C7E60}"/>
                  </a:ext>
                </a:extLst>
              </p:cNvPr>
              <p:cNvSpPr txBox="1"/>
              <p:nvPr/>
            </p:nvSpPr>
            <p:spPr>
              <a:xfrm>
                <a:off x="6453415" y="5175971"/>
                <a:ext cx="4445452" cy="6399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=2</m:t>
                          </m:r>
                        </m:sub>
                      </m:sSub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b>
                          </m:sSub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=0.5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sub>
                          </m:sSub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=0.75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sub>
                          </m:s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=0.75</m:t>
                          </m:r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=0.7</m:t>
                      </m:r>
                      <m:r>
                        <a:rPr kumimoji="1" lang="zh-CN" altLang="en-US" b="0" i="0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kumimoji="1" lang="en-US" altLang="zh-CN" b="0" i="0" smtClean="0">
                          <a:latin typeface="Cambria Math" panose="02040503050406030204" pitchFamily="18" charset="0"/>
                        </a:rPr>
                        <m:t>0.5+0.4</m:t>
                      </m:r>
                      <m:r>
                        <a:rPr kumimoji="1" lang="zh-CN" altLang="en-US" b="0" i="0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kumimoji="1" lang="en-US" altLang="zh-CN" b="0" i="0" smtClean="0">
                          <a:latin typeface="Cambria Math" panose="02040503050406030204" pitchFamily="18" charset="0"/>
                        </a:rPr>
                        <m:t>2.0+0.75=1.90</m:t>
                      </m:r>
                    </m:oMath>
                  </m:oMathPara>
                </a14:m>
                <a:endParaRPr kumimoji="1" lang="en-US" altLang="zh-CN" dirty="0"/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79036A0F-ABBF-ED44-61A7-C1AFAF7C7E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3415" y="5175971"/>
                <a:ext cx="4445452" cy="63998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直线箭头连接符 16">
            <a:extLst>
              <a:ext uri="{FF2B5EF4-FFF2-40B4-BE49-F238E27FC236}">
                <a16:creationId xmlns:a16="http://schemas.microsoft.com/office/drawing/2014/main" id="{60762C06-F687-B849-8ACF-9C15A1832593}"/>
              </a:ext>
            </a:extLst>
          </p:cNvPr>
          <p:cNvCxnSpPr>
            <a:cxnSpLocks/>
          </p:cNvCxnSpPr>
          <p:nvPr/>
        </p:nvCxnSpPr>
        <p:spPr>
          <a:xfrm flipH="1">
            <a:off x="2843894" y="4400541"/>
            <a:ext cx="1143000" cy="48985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线箭头连接符 18">
            <a:extLst>
              <a:ext uri="{FF2B5EF4-FFF2-40B4-BE49-F238E27FC236}">
                <a16:creationId xmlns:a16="http://schemas.microsoft.com/office/drawing/2014/main" id="{7F977631-A26C-808E-B587-3F24AB0EE9E2}"/>
              </a:ext>
            </a:extLst>
          </p:cNvPr>
          <p:cNvCxnSpPr>
            <a:cxnSpLocks/>
          </p:cNvCxnSpPr>
          <p:nvPr/>
        </p:nvCxnSpPr>
        <p:spPr>
          <a:xfrm>
            <a:off x="4827815" y="5495963"/>
            <a:ext cx="159747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57040A7C-750D-D209-2155-64EE7B73A58F}"/>
              </a:ext>
            </a:extLst>
          </p:cNvPr>
          <p:cNvSpPr txBox="1"/>
          <p:nvPr/>
        </p:nvSpPr>
        <p:spPr>
          <a:xfrm>
            <a:off x="693964" y="6340247"/>
            <a:ext cx="7790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陆超超：</a:t>
            </a:r>
            <a:r>
              <a:rPr kumimoji="1" lang="en-US" altLang="zh-CN" dirty="0"/>
              <a:t>Structural</a:t>
            </a:r>
            <a:r>
              <a:rPr kumimoji="1" lang="zh-CN" altLang="en-US" dirty="0"/>
              <a:t> </a:t>
            </a:r>
            <a:r>
              <a:rPr kumimoji="1" lang="en-US" altLang="zh-CN" dirty="0"/>
              <a:t>Causal</a:t>
            </a:r>
            <a:r>
              <a:rPr kumimoji="1" lang="zh-CN" altLang="en-US" dirty="0"/>
              <a:t> </a:t>
            </a:r>
            <a:r>
              <a:rPr kumimoji="1" lang="en-US" altLang="zh-CN" dirty="0"/>
              <a:t>Model</a:t>
            </a:r>
            <a:r>
              <a:rPr kumimoji="1" lang="zh-CN" altLang="en-US" dirty="0"/>
              <a:t> </a:t>
            </a:r>
            <a:r>
              <a:rPr kumimoji="1" lang="en-US" altLang="zh-CN" dirty="0"/>
              <a:t>and</a:t>
            </a:r>
            <a:r>
              <a:rPr kumimoji="1" lang="zh-CN" altLang="en-US" dirty="0"/>
              <a:t> </a:t>
            </a:r>
            <a:r>
              <a:rPr kumimoji="1" lang="en-US" altLang="zh-CN" dirty="0"/>
              <a:t>Potential</a:t>
            </a:r>
            <a:r>
              <a:rPr kumimoji="1" lang="zh-CN" altLang="en-US" dirty="0"/>
              <a:t> </a:t>
            </a:r>
            <a:r>
              <a:rPr kumimoji="1" lang="en-US" altLang="zh-CN" dirty="0"/>
              <a:t>Outcome</a:t>
            </a:r>
            <a:r>
              <a:rPr kumimoji="1" lang="zh-CN" altLang="en-US" dirty="0"/>
              <a:t> </a:t>
            </a:r>
            <a:r>
              <a:rPr kumimoji="1" lang="en-US" altLang="zh-CN" dirty="0"/>
              <a:t>Models,</a:t>
            </a:r>
            <a:r>
              <a:rPr kumimoji="1" lang="zh-CN" altLang="en-US" dirty="0"/>
              <a:t> 集智学园 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2E7DDCA-010A-3C6B-683E-AB57BAD06F03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6007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11166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Hierarchy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of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Causality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>
            <a:extLst>
              <a:ext uri="{FF2B5EF4-FFF2-40B4-BE49-F238E27FC236}">
                <a16:creationId xmlns:a16="http://schemas.microsoft.com/office/drawing/2014/main" id="{A775D885-E4B6-3B7F-CC94-95DEA4AA1B68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Judea</a:t>
            </a:r>
            <a:r>
              <a:rPr lang="zh-CN" altLang="en-US" sz="1400" dirty="0"/>
              <a:t> </a:t>
            </a:r>
            <a:r>
              <a:rPr lang="en-US" altLang="zh-CN" sz="1400" dirty="0"/>
              <a:t>Pearl:</a:t>
            </a:r>
            <a:r>
              <a:rPr lang="zh-CN" altLang="en-US" sz="1400" dirty="0"/>
              <a:t> </a:t>
            </a:r>
            <a:r>
              <a:rPr lang="en-US" altLang="zh-CN" sz="1400" dirty="0"/>
              <a:t>The</a:t>
            </a:r>
            <a:r>
              <a:rPr lang="zh-CN" altLang="en-US" sz="1400" dirty="0"/>
              <a:t> </a:t>
            </a:r>
            <a:r>
              <a:rPr lang="en-US" altLang="zh-CN" sz="1400" dirty="0"/>
              <a:t>Book</a:t>
            </a:r>
            <a:r>
              <a:rPr lang="zh-CN" altLang="en-US" sz="1400" dirty="0"/>
              <a:t> </a:t>
            </a:r>
            <a:r>
              <a:rPr lang="en-US" altLang="zh-CN" sz="1400" dirty="0"/>
              <a:t>of</a:t>
            </a:r>
            <a:r>
              <a:rPr lang="zh-CN" altLang="en-US" sz="1400" dirty="0"/>
              <a:t> </a:t>
            </a:r>
            <a:r>
              <a:rPr lang="en-US" altLang="zh-CN" sz="1400" dirty="0"/>
              <a:t>Why</a:t>
            </a:r>
            <a:endParaRPr lang="zh-CN" altLang="en-US" sz="1400" dirty="0"/>
          </a:p>
        </p:txBody>
      </p:sp>
      <p:pic>
        <p:nvPicPr>
          <p:cNvPr id="11" name="内容占位符 4">
            <a:extLst>
              <a:ext uri="{FF2B5EF4-FFF2-40B4-BE49-F238E27FC236}">
                <a16:creationId xmlns:a16="http://schemas.microsoft.com/office/drawing/2014/main" id="{B668B7C0-01B2-350A-E954-3AABA6E5E4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18398" y="2082815"/>
            <a:ext cx="5789051" cy="3473430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B6FA0E58-8AB5-55C4-95F5-C66A1AC8A2B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33"/>
          <a:stretch/>
        </p:blipFill>
        <p:spPr>
          <a:xfrm>
            <a:off x="6945684" y="221963"/>
            <a:ext cx="5021484" cy="5334282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3128600C-AF45-FEF5-19CC-B05E1D86222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65775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11166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Example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椭圆 10">
            <a:extLst>
              <a:ext uri="{FF2B5EF4-FFF2-40B4-BE49-F238E27FC236}">
                <a16:creationId xmlns:a16="http://schemas.microsoft.com/office/drawing/2014/main" id="{8ED07D6A-9EFD-E4A1-2BCC-9445939231A7}"/>
              </a:ext>
            </a:extLst>
          </p:cNvPr>
          <p:cNvSpPr/>
          <p:nvPr/>
        </p:nvSpPr>
        <p:spPr>
          <a:xfrm>
            <a:off x="5668325" y="1851759"/>
            <a:ext cx="228600" cy="2360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9E0A4A78-408F-AAE6-5C89-51DFA35BE6A0}"/>
              </a:ext>
            </a:extLst>
          </p:cNvPr>
          <p:cNvSpPr/>
          <p:nvPr/>
        </p:nvSpPr>
        <p:spPr>
          <a:xfrm>
            <a:off x="4726711" y="3098174"/>
            <a:ext cx="228600" cy="2360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FBBEF122-BDCB-30A0-62FF-B5A68B25FCED}"/>
              </a:ext>
            </a:extLst>
          </p:cNvPr>
          <p:cNvSpPr/>
          <p:nvPr/>
        </p:nvSpPr>
        <p:spPr>
          <a:xfrm>
            <a:off x="6375896" y="3098173"/>
            <a:ext cx="228600" cy="236083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5" name="直线箭头连接符 14">
            <a:extLst>
              <a:ext uri="{FF2B5EF4-FFF2-40B4-BE49-F238E27FC236}">
                <a16:creationId xmlns:a16="http://schemas.microsoft.com/office/drawing/2014/main" id="{871AC0AE-80C6-CB29-F4A1-76411FD95DF1}"/>
              </a:ext>
            </a:extLst>
          </p:cNvPr>
          <p:cNvCxnSpPr>
            <a:stCxn id="11" idx="4"/>
            <a:endCxn id="13" idx="7"/>
          </p:cNvCxnSpPr>
          <p:nvPr/>
        </p:nvCxnSpPr>
        <p:spPr>
          <a:xfrm flipH="1">
            <a:off x="4921833" y="2087842"/>
            <a:ext cx="860792" cy="10449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线箭头连接符 15">
            <a:extLst>
              <a:ext uri="{FF2B5EF4-FFF2-40B4-BE49-F238E27FC236}">
                <a16:creationId xmlns:a16="http://schemas.microsoft.com/office/drawing/2014/main" id="{66D29F61-32EF-2154-7460-071E5F4F6E80}"/>
              </a:ext>
            </a:extLst>
          </p:cNvPr>
          <p:cNvCxnSpPr>
            <a:cxnSpLocks/>
            <a:stCxn id="11" idx="4"/>
            <a:endCxn id="14" idx="1"/>
          </p:cNvCxnSpPr>
          <p:nvPr/>
        </p:nvCxnSpPr>
        <p:spPr>
          <a:xfrm>
            <a:off x="5782625" y="2087842"/>
            <a:ext cx="626749" cy="10449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线箭头连接符 17">
            <a:extLst>
              <a:ext uri="{FF2B5EF4-FFF2-40B4-BE49-F238E27FC236}">
                <a16:creationId xmlns:a16="http://schemas.microsoft.com/office/drawing/2014/main" id="{B302537E-CB36-3F18-28F1-5A5FF4FB00A5}"/>
              </a:ext>
            </a:extLst>
          </p:cNvPr>
          <p:cNvCxnSpPr>
            <a:cxnSpLocks/>
            <a:stCxn id="13" idx="6"/>
            <a:endCxn id="14" idx="2"/>
          </p:cNvCxnSpPr>
          <p:nvPr/>
        </p:nvCxnSpPr>
        <p:spPr>
          <a:xfrm flipV="1">
            <a:off x="4955311" y="3216215"/>
            <a:ext cx="1420585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BC8145AE-9335-8986-E0C0-B181A13569D1}"/>
              </a:ext>
            </a:extLst>
          </p:cNvPr>
          <p:cNvSpPr txBox="1"/>
          <p:nvPr/>
        </p:nvSpPr>
        <p:spPr>
          <a:xfrm>
            <a:off x="4125276" y="3031548"/>
            <a:ext cx="435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X</a:t>
            </a:r>
            <a:endParaRPr kumimoji="1" lang="zh-CN" alt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B90B96C0-841D-A057-29ED-AC5F96AD3917}"/>
              </a:ext>
            </a:extLst>
          </p:cNvPr>
          <p:cNvSpPr txBox="1"/>
          <p:nvPr/>
        </p:nvSpPr>
        <p:spPr>
          <a:xfrm>
            <a:off x="6751452" y="3031548"/>
            <a:ext cx="435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Y</a:t>
            </a:r>
            <a:endParaRPr kumimoji="1"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4142CA43-E1FF-C2DD-7681-831770F7F752}"/>
              </a:ext>
            </a:extLst>
          </p:cNvPr>
          <p:cNvSpPr txBox="1"/>
          <p:nvPr/>
        </p:nvSpPr>
        <p:spPr>
          <a:xfrm>
            <a:off x="6054767" y="1726572"/>
            <a:ext cx="435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Z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B351E928-58B3-8AF2-8B12-741557C03199}"/>
                  </a:ext>
                </a:extLst>
              </p:cNvPr>
              <p:cNvSpPr txBox="1"/>
              <p:nvPr/>
            </p:nvSpPr>
            <p:spPr>
              <a:xfrm>
                <a:off x="5164280" y="4368695"/>
                <a:ext cx="81208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r>
                        <a:rPr kumimoji="1" lang="en-US" altLang="zh-C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⊥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?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B351E928-58B3-8AF2-8B12-741557C031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4280" y="4368695"/>
                <a:ext cx="812082" cy="276999"/>
              </a:xfrm>
              <a:prstGeom prst="rect">
                <a:avLst/>
              </a:prstGeom>
              <a:blipFill>
                <a:blip r:embed="rId5"/>
                <a:stretch>
                  <a:fillRect l="-6154" r="-6154" b="-181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E2154DF8-5312-6953-B7AE-1FBC294C989B}"/>
                  </a:ext>
                </a:extLst>
              </p:cNvPr>
              <p:cNvSpPr txBox="1"/>
              <p:nvPr/>
            </p:nvSpPr>
            <p:spPr>
              <a:xfrm>
                <a:off x="5174244" y="5181733"/>
                <a:ext cx="113030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r>
                        <a:rPr kumimoji="1" lang="en-US" altLang="zh-C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⊥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𝑍</m:t>
                      </m:r>
                      <m:r>
                        <a:rPr kumimoji="1" lang="zh-CN" alt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?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E2154DF8-5312-6953-B7AE-1FBC294C98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4244" y="5181733"/>
                <a:ext cx="1130309" cy="276999"/>
              </a:xfrm>
              <a:prstGeom prst="rect">
                <a:avLst/>
              </a:prstGeom>
              <a:blipFill>
                <a:blip r:embed="rId6"/>
                <a:stretch>
                  <a:fillRect l="-4444" t="-9091" r="-4444" b="-409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文本框 23">
            <a:extLst>
              <a:ext uri="{FF2B5EF4-FFF2-40B4-BE49-F238E27FC236}">
                <a16:creationId xmlns:a16="http://schemas.microsoft.com/office/drawing/2014/main" id="{78E6E273-91EF-CE2F-E0E7-26428F84766E}"/>
              </a:ext>
            </a:extLst>
          </p:cNvPr>
          <p:cNvSpPr txBox="1"/>
          <p:nvPr/>
        </p:nvSpPr>
        <p:spPr>
          <a:xfrm>
            <a:off x="1025912" y="6376947"/>
            <a:ext cx="7447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陆超超：</a:t>
            </a:r>
            <a:r>
              <a:rPr kumimoji="1" lang="en-US" altLang="zh-CN" dirty="0"/>
              <a:t>Structural</a:t>
            </a:r>
            <a:r>
              <a:rPr kumimoji="1" lang="zh-CN" altLang="en-US" dirty="0"/>
              <a:t> </a:t>
            </a:r>
            <a:r>
              <a:rPr kumimoji="1" lang="en-US" altLang="zh-CN" dirty="0"/>
              <a:t>Causal</a:t>
            </a:r>
            <a:r>
              <a:rPr kumimoji="1" lang="zh-CN" altLang="en-US" dirty="0"/>
              <a:t> </a:t>
            </a:r>
            <a:r>
              <a:rPr kumimoji="1" lang="en-US" altLang="zh-CN" dirty="0"/>
              <a:t>Model</a:t>
            </a:r>
            <a:r>
              <a:rPr kumimoji="1" lang="zh-CN" altLang="en-US" dirty="0"/>
              <a:t> </a:t>
            </a:r>
            <a:r>
              <a:rPr kumimoji="1" lang="en-US" altLang="zh-CN" dirty="0"/>
              <a:t>and</a:t>
            </a:r>
            <a:r>
              <a:rPr kumimoji="1" lang="zh-CN" altLang="en-US" dirty="0"/>
              <a:t> </a:t>
            </a:r>
            <a:r>
              <a:rPr kumimoji="1" lang="en-US" altLang="zh-CN" dirty="0"/>
              <a:t>Potential</a:t>
            </a:r>
            <a:r>
              <a:rPr kumimoji="1" lang="zh-CN" altLang="en-US" dirty="0"/>
              <a:t> </a:t>
            </a:r>
            <a:r>
              <a:rPr kumimoji="1" lang="en-US" altLang="zh-CN" dirty="0"/>
              <a:t>Outcome</a:t>
            </a:r>
            <a:r>
              <a:rPr kumimoji="1" lang="zh-CN" altLang="en-US" dirty="0"/>
              <a:t> </a:t>
            </a:r>
            <a:r>
              <a:rPr kumimoji="1" lang="en-US" altLang="zh-CN" dirty="0"/>
              <a:t>Models,</a:t>
            </a:r>
            <a:r>
              <a:rPr kumimoji="1" lang="zh-CN" altLang="en-US" dirty="0"/>
              <a:t> 集智学园 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3D5AF4B-7AF9-5BDC-174C-2CCADE10220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96666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11166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Example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椭圆 1">
            <a:extLst>
              <a:ext uri="{FF2B5EF4-FFF2-40B4-BE49-F238E27FC236}">
                <a16:creationId xmlns:a16="http://schemas.microsoft.com/office/drawing/2014/main" id="{770182F8-29B8-B6B2-63CC-BBE9E4836628}"/>
              </a:ext>
            </a:extLst>
          </p:cNvPr>
          <p:cNvSpPr/>
          <p:nvPr/>
        </p:nvSpPr>
        <p:spPr>
          <a:xfrm>
            <a:off x="3944299" y="1904176"/>
            <a:ext cx="228600" cy="2360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F683D94A-B529-B5DB-E5E7-001F7A996BF7}"/>
              </a:ext>
            </a:extLst>
          </p:cNvPr>
          <p:cNvSpPr/>
          <p:nvPr/>
        </p:nvSpPr>
        <p:spPr>
          <a:xfrm>
            <a:off x="3002685" y="3150591"/>
            <a:ext cx="228600" cy="2360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F3ABC068-B761-FADC-92DB-FC6AB84B618E}"/>
              </a:ext>
            </a:extLst>
          </p:cNvPr>
          <p:cNvSpPr/>
          <p:nvPr/>
        </p:nvSpPr>
        <p:spPr>
          <a:xfrm>
            <a:off x="4651870" y="3150590"/>
            <a:ext cx="228600" cy="2360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2" name="直线箭头连接符 11">
            <a:extLst>
              <a:ext uri="{FF2B5EF4-FFF2-40B4-BE49-F238E27FC236}">
                <a16:creationId xmlns:a16="http://schemas.microsoft.com/office/drawing/2014/main" id="{596E8401-8B35-A5B1-AE77-2039D765B967}"/>
              </a:ext>
            </a:extLst>
          </p:cNvPr>
          <p:cNvCxnSpPr>
            <a:stCxn id="2" idx="4"/>
            <a:endCxn id="4" idx="7"/>
          </p:cNvCxnSpPr>
          <p:nvPr/>
        </p:nvCxnSpPr>
        <p:spPr>
          <a:xfrm flipH="1">
            <a:off x="3197807" y="2140259"/>
            <a:ext cx="860792" cy="10449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线箭头连接符 16">
            <a:extLst>
              <a:ext uri="{FF2B5EF4-FFF2-40B4-BE49-F238E27FC236}">
                <a16:creationId xmlns:a16="http://schemas.microsoft.com/office/drawing/2014/main" id="{57717476-A8DD-98FA-6F5D-6DF1B4105767}"/>
              </a:ext>
            </a:extLst>
          </p:cNvPr>
          <p:cNvCxnSpPr>
            <a:cxnSpLocks/>
            <a:stCxn id="2" idx="4"/>
            <a:endCxn id="9" idx="1"/>
          </p:cNvCxnSpPr>
          <p:nvPr/>
        </p:nvCxnSpPr>
        <p:spPr>
          <a:xfrm>
            <a:off x="4058599" y="2140259"/>
            <a:ext cx="626749" cy="10449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线箭头连接符 23">
            <a:extLst>
              <a:ext uri="{FF2B5EF4-FFF2-40B4-BE49-F238E27FC236}">
                <a16:creationId xmlns:a16="http://schemas.microsoft.com/office/drawing/2014/main" id="{722F925C-E84F-4E25-6E57-A517215AA940}"/>
              </a:ext>
            </a:extLst>
          </p:cNvPr>
          <p:cNvCxnSpPr>
            <a:cxnSpLocks/>
            <a:stCxn id="4" idx="6"/>
            <a:endCxn id="9" idx="2"/>
          </p:cNvCxnSpPr>
          <p:nvPr/>
        </p:nvCxnSpPr>
        <p:spPr>
          <a:xfrm flipV="1">
            <a:off x="3231285" y="3268632"/>
            <a:ext cx="1420585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>
            <a:extLst>
              <a:ext uri="{FF2B5EF4-FFF2-40B4-BE49-F238E27FC236}">
                <a16:creationId xmlns:a16="http://schemas.microsoft.com/office/drawing/2014/main" id="{96D4AB89-1147-B9BC-28D5-40F5F569AA16}"/>
              </a:ext>
            </a:extLst>
          </p:cNvPr>
          <p:cNvSpPr txBox="1"/>
          <p:nvPr/>
        </p:nvSpPr>
        <p:spPr>
          <a:xfrm>
            <a:off x="2401250" y="3083965"/>
            <a:ext cx="435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X</a:t>
            </a:r>
            <a:endParaRPr kumimoji="1" lang="zh-CN" altLang="en-US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F640C748-E970-E427-1D63-67845FBD021B}"/>
              </a:ext>
            </a:extLst>
          </p:cNvPr>
          <p:cNvSpPr txBox="1"/>
          <p:nvPr/>
        </p:nvSpPr>
        <p:spPr>
          <a:xfrm>
            <a:off x="5027426" y="3083965"/>
            <a:ext cx="435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Y</a:t>
            </a:r>
            <a:endParaRPr kumimoji="1" lang="zh-CN" altLang="en-US" dirty="0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8651F31F-05C5-8ABD-5C64-93F61E6A8715}"/>
              </a:ext>
            </a:extLst>
          </p:cNvPr>
          <p:cNvSpPr txBox="1"/>
          <p:nvPr/>
        </p:nvSpPr>
        <p:spPr>
          <a:xfrm>
            <a:off x="4330741" y="1778989"/>
            <a:ext cx="435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Z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E35D0DF5-0529-8641-A1B2-2B0E1EF10035}"/>
                  </a:ext>
                </a:extLst>
              </p:cNvPr>
              <p:cNvSpPr txBox="1"/>
              <p:nvPr/>
            </p:nvSpPr>
            <p:spPr>
              <a:xfrm>
                <a:off x="3440254" y="4421112"/>
                <a:ext cx="81208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r>
                        <a:rPr kumimoji="1" lang="en-US" altLang="zh-C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⊥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?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E35D0DF5-0529-8641-A1B2-2B0E1EF100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0254" y="4421112"/>
                <a:ext cx="812082" cy="276999"/>
              </a:xfrm>
              <a:prstGeom prst="rect">
                <a:avLst/>
              </a:prstGeom>
              <a:blipFill>
                <a:blip r:embed="rId5"/>
                <a:stretch>
                  <a:fillRect l="-6061" r="-4545" b="-86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1C311E1A-29AF-1A9D-C3A9-4BBB4DDC4D40}"/>
                  </a:ext>
                </a:extLst>
              </p:cNvPr>
              <p:cNvSpPr txBox="1"/>
              <p:nvPr/>
            </p:nvSpPr>
            <p:spPr>
              <a:xfrm>
                <a:off x="3450218" y="5234150"/>
                <a:ext cx="113030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r>
                        <a:rPr kumimoji="1" lang="en-US" altLang="zh-C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⊥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𝑍</m:t>
                      </m:r>
                      <m:r>
                        <a:rPr kumimoji="1" lang="zh-CN" alt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?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1C311E1A-29AF-1A9D-C3A9-4BBB4DDC4D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0218" y="5234150"/>
                <a:ext cx="1130309" cy="276999"/>
              </a:xfrm>
              <a:prstGeom prst="rect">
                <a:avLst/>
              </a:prstGeom>
              <a:blipFill>
                <a:blip r:embed="rId6"/>
                <a:stretch>
                  <a:fillRect l="-4444" t="-9091" r="-4444" b="-409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椭圆 29">
            <a:extLst>
              <a:ext uri="{FF2B5EF4-FFF2-40B4-BE49-F238E27FC236}">
                <a16:creationId xmlns:a16="http://schemas.microsoft.com/office/drawing/2014/main" id="{8E272EDA-69AA-532D-C15B-82BDE014AE68}"/>
              </a:ext>
            </a:extLst>
          </p:cNvPr>
          <p:cNvSpPr/>
          <p:nvPr/>
        </p:nvSpPr>
        <p:spPr>
          <a:xfrm>
            <a:off x="7254917" y="1878271"/>
            <a:ext cx="228600" cy="2360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" name="椭圆 30">
            <a:extLst>
              <a:ext uri="{FF2B5EF4-FFF2-40B4-BE49-F238E27FC236}">
                <a16:creationId xmlns:a16="http://schemas.microsoft.com/office/drawing/2014/main" id="{F7D90CE9-07A5-75BC-A9C5-BC0B95B2D566}"/>
              </a:ext>
            </a:extLst>
          </p:cNvPr>
          <p:cNvSpPr/>
          <p:nvPr/>
        </p:nvSpPr>
        <p:spPr>
          <a:xfrm>
            <a:off x="6313303" y="3124686"/>
            <a:ext cx="228600" cy="2360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" name="椭圆 31">
            <a:extLst>
              <a:ext uri="{FF2B5EF4-FFF2-40B4-BE49-F238E27FC236}">
                <a16:creationId xmlns:a16="http://schemas.microsoft.com/office/drawing/2014/main" id="{26674F71-B06A-8299-B90A-E179A16A1157}"/>
              </a:ext>
            </a:extLst>
          </p:cNvPr>
          <p:cNvSpPr/>
          <p:nvPr/>
        </p:nvSpPr>
        <p:spPr>
          <a:xfrm>
            <a:off x="7962488" y="3124685"/>
            <a:ext cx="228600" cy="2360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3" name="直线箭头连接符 32">
            <a:extLst>
              <a:ext uri="{FF2B5EF4-FFF2-40B4-BE49-F238E27FC236}">
                <a16:creationId xmlns:a16="http://schemas.microsoft.com/office/drawing/2014/main" id="{616CDF54-4331-3FEB-577A-0A590A479AC9}"/>
              </a:ext>
            </a:extLst>
          </p:cNvPr>
          <p:cNvCxnSpPr>
            <a:stCxn id="30" idx="4"/>
            <a:endCxn id="31" idx="7"/>
          </p:cNvCxnSpPr>
          <p:nvPr/>
        </p:nvCxnSpPr>
        <p:spPr>
          <a:xfrm flipH="1">
            <a:off x="6508425" y="2114354"/>
            <a:ext cx="860792" cy="10449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线箭头连接符 33">
            <a:extLst>
              <a:ext uri="{FF2B5EF4-FFF2-40B4-BE49-F238E27FC236}">
                <a16:creationId xmlns:a16="http://schemas.microsoft.com/office/drawing/2014/main" id="{2FD74D60-32EB-CAC5-06B7-9592E18F5EC5}"/>
              </a:ext>
            </a:extLst>
          </p:cNvPr>
          <p:cNvCxnSpPr>
            <a:cxnSpLocks/>
            <a:stCxn id="30" idx="4"/>
            <a:endCxn id="32" idx="1"/>
          </p:cNvCxnSpPr>
          <p:nvPr/>
        </p:nvCxnSpPr>
        <p:spPr>
          <a:xfrm>
            <a:off x="7369217" y="2114354"/>
            <a:ext cx="626749" cy="10449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线箭头连接符 34">
            <a:extLst>
              <a:ext uri="{FF2B5EF4-FFF2-40B4-BE49-F238E27FC236}">
                <a16:creationId xmlns:a16="http://schemas.microsoft.com/office/drawing/2014/main" id="{034DF2DA-F3B1-2EAD-7380-AA2344EA4336}"/>
              </a:ext>
            </a:extLst>
          </p:cNvPr>
          <p:cNvCxnSpPr>
            <a:cxnSpLocks/>
            <a:stCxn id="31" idx="6"/>
            <a:endCxn id="32" idx="2"/>
          </p:cNvCxnSpPr>
          <p:nvPr/>
        </p:nvCxnSpPr>
        <p:spPr>
          <a:xfrm flipV="1">
            <a:off x="6541903" y="3242727"/>
            <a:ext cx="1420585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>
            <a:extLst>
              <a:ext uri="{FF2B5EF4-FFF2-40B4-BE49-F238E27FC236}">
                <a16:creationId xmlns:a16="http://schemas.microsoft.com/office/drawing/2014/main" id="{1CC94AF5-534C-DEB7-1DB5-6D0282B47134}"/>
              </a:ext>
            </a:extLst>
          </p:cNvPr>
          <p:cNvSpPr txBox="1"/>
          <p:nvPr/>
        </p:nvSpPr>
        <p:spPr>
          <a:xfrm>
            <a:off x="5711868" y="3058060"/>
            <a:ext cx="435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X’</a:t>
            </a:r>
            <a:endParaRPr kumimoji="1" lang="zh-CN" altLang="en-US" dirty="0"/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7A9AB80A-B794-C47B-B132-0F33631E7D6E}"/>
              </a:ext>
            </a:extLst>
          </p:cNvPr>
          <p:cNvSpPr txBox="1"/>
          <p:nvPr/>
        </p:nvSpPr>
        <p:spPr>
          <a:xfrm>
            <a:off x="8338044" y="3058060"/>
            <a:ext cx="435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Y’</a:t>
            </a:r>
            <a:endParaRPr kumimoji="1" lang="zh-CN" altLang="en-US" dirty="0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C1367E3D-EA65-60EF-B944-EDE517369340}"/>
              </a:ext>
            </a:extLst>
          </p:cNvPr>
          <p:cNvSpPr txBox="1"/>
          <p:nvPr/>
        </p:nvSpPr>
        <p:spPr>
          <a:xfrm>
            <a:off x="7641359" y="1753084"/>
            <a:ext cx="435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Z’</a:t>
            </a:r>
            <a:endParaRPr kumimoji="1" lang="zh-CN" altLang="en-US" dirty="0"/>
          </a:p>
        </p:txBody>
      </p:sp>
      <p:sp>
        <p:nvSpPr>
          <p:cNvPr id="39" name="椭圆 38">
            <a:extLst>
              <a:ext uri="{FF2B5EF4-FFF2-40B4-BE49-F238E27FC236}">
                <a16:creationId xmlns:a16="http://schemas.microsoft.com/office/drawing/2014/main" id="{BE08BD14-93E4-605D-450F-8478D136FEC5}"/>
              </a:ext>
            </a:extLst>
          </p:cNvPr>
          <p:cNvSpPr/>
          <p:nvPr/>
        </p:nvSpPr>
        <p:spPr>
          <a:xfrm>
            <a:off x="5483268" y="1229550"/>
            <a:ext cx="228600" cy="2360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E19DDDFE-138B-7496-F11E-1B2DE08425E9}"/>
              </a:ext>
            </a:extLst>
          </p:cNvPr>
          <p:cNvSpPr txBox="1"/>
          <p:nvPr/>
        </p:nvSpPr>
        <p:spPr>
          <a:xfrm>
            <a:off x="5480544" y="755494"/>
            <a:ext cx="435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U</a:t>
            </a:r>
            <a:r>
              <a:rPr kumimoji="1" lang="en-US" altLang="zh-CN" baseline="-25000" dirty="0"/>
              <a:t>Z</a:t>
            </a:r>
            <a:endParaRPr kumimoji="1" lang="zh-CN" altLang="en-US" baseline="-25000" dirty="0"/>
          </a:p>
        </p:txBody>
      </p:sp>
      <p:cxnSp>
        <p:nvCxnSpPr>
          <p:cNvPr id="41" name="直线箭头连接符 40">
            <a:extLst>
              <a:ext uri="{FF2B5EF4-FFF2-40B4-BE49-F238E27FC236}">
                <a16:creationId xmlns:a16="http://schemas.microsoft.com/office/drawing/2014/main" id="{4F26B65D-FA3D-0DF4-E5F5-65F4C1BA157F}"/>
              </a:ext>
            </a:extLst>
          </p:cNvPr>
          <p:cNvCxnSpPr>
            <a:stCxn id="39" idx="3"/>
            <a:endCxn id="2" idx="7"/>
          </p:cNvCxnSpPr>
          <p:nvPr/>
        </p:nvCxnSpPr>
        <p:spPr>
          <a:xfrm flipH="1">
            <a:off x="4139421" y="1431059"/>
            <a:ext cx="1377325" cy="50769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线箭头连接符 41">
            <a:extLst>
              <a:ext uri="{FF2B5EF4-FFF2-40B4-BE49-F238E27FC236}">
                <a16:creationId xmlns:a16="http://schemas.microsoft.com/office/drawing/2014/main" id="{348974D9-2538-DA65-E891-587F2CBF046D}"/>
              </a:ext>
            </a:extLst>
          </p:cNvPr>
          <p:cNvCxnSpPr>
            <a:cxnSpLocks/>
            <a:stCxn id="39" idx="5"/>
            <a:endCxn id="30" idx="1"/>
          </p:cNvCxnSpPr>
          <p:nvPr/>
        </p:nvCxnSpPr>
        <p:spPr>
          <a:xfrm>
            <a:off x="5678390" y="1431059"/>
            <a:ext cx="1610005" cy="4817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椭圆 42">
            <a:extLst>
              <a:ext uri="{FF2B5EF4-FFF2-40B4-BE49-F238E27FC236}">
                <a16:creationId xmlns:a16="http://schemas.microsoft.com/office/drawing/2014/main" id="{9B215B54-96E5-B3EC-132B-1F31FF55E3D4}"/>
              </a:ext>
            </a:extLst>
          </p:cNvPr>
          <p:cNvSpPr/>
          <p:nvPr/>
        </p:nvSpPr>
        <p:spPr>
          <a:xfrm>
            <a:off x="5483268" y="2518764"/>
            <a:ext cx="228600" cy="2360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44" name="直线箭头连接符 43">
            <a:extLst>
              <a:ext uri="{FF2B5EF4-FFF2-40B4-BE49-F238E27FC236}">
                <a16:creationId xmlns:a16="http://schemas.microsoft.com/office/drawing/2014/main" id="{CE6E9FD7-69BE-99D3-9236-5768161382E0}"/>
              </a:ext>
            </a:extLst>
          </p:cNvPr>
          <p:cNvCxnSpPr>
            <a:cxnSpLocks/>
            <a:stCxn id="43" idx="3"/>
            <a:endCxn id="9" idx="7"/>
          </p:cNvCxnSpPr>
          <p:nvPr/>
        </p:nvCxnSpPr>
        <p:spPr>
          <a:xfrm flipH="1">
            <a:off x="4846992" y="2720273"/>
            <a:ext cx="669754" cy="46489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线箭头连接符 44">
            <a:extLst>
              <a:ext uri="{FF2B5EF4-FFF2-40B4-BE49-F238E27FC236}">
                <a16:creationId xmlns:a16="http://schemas.microsoft.com/office/drawing/2014/main" id="{9E812FD8-4ECF-AAF6-864F-79E624E554A3}"/>
              </a:ext>
            </a:extLst>
          </p:cNvPr>
          <p:cNvCxnSpPr>
            <a:cxnSpLocks/>
            <a:stCxn id="43" idx="5"/>
            <a:endCxn id="32" idx="1"/>
          </p:cNvCxnSpPr>
          <p:nvPr/>
        </p:nvCxnSpPr>
        <p:spPr>
          <a:xfrm>
            <a:off x="5678390" y="2720273"/>
            <a:ext cx="2317576" cy="4389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文本框 45">
            <a:extLst>
              <a:ext uri="{FF2B5EF4-FFF2-40B4-BE49-F238E27FC236}">
                <a16:creationId xmlns:a16="http://schemas.microsoft.com/office/drawing/2014/main" id="{05FC54E3-90F8-735D-BB29-DEA4C9CAF23A}"/>
              </a:ext>
            </a:extLst>
          </p:cNvPr>
          <p:cNvSpPr txBox="1"/>
          <p:nvPr/>
        </p:nvSpPr>
        <p:spPr>
          <a:xfrm>
            <a:off x="5475641" y="2083471"/>
            <a:ext cx="435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U</a:t>
            </a:r>
            <a:r>
              <a:rPr kumimoji="1" lang="en-US" altLang="zh-CN" baseline="-25000" dirty="0"/>
              <a:t>Y</a:t>
            </a:r>
            <a:endParaRPr kumimoji="1" lang="zh-CN" altLang="en-US" baseline="-25000" dirty="0"/>
          </a:p>
        </p:txBody>
      </p:sp>
      <p:sp>
        <p:nvSpPr>
          <p:cNvPr id="47" name="椭圆 46">
            <a:extLst>
              <a:ext uri="{FF2B5EF4-FFF2-40B4-BE49-F238E27FC236}">
                <a16:creationId xmlns:a16="http://schemas.microsoft.com/office/drawing/2014/main" id="{CBDD81F3-67A6-88CC-C823-20F6EFC08E2F}"/>
              </a:ext>
            </a:extLst>
          </p:cNvPr>
          <p:cNvSpPr/>
          <p:nvPr/>
        </p:nvSpPr>
        <p:spPr>
          <a:xfrm>
            <a:off x="5512254" y="3898366"/>
            <a:ext cx="228600" cy="2360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4700B945-70A2-70CA-BA67-91A8FE3B1D6B}"/>
              </a:ext>
            </a:extLst>
          </p:cNvPr>
          <p:cNvSpPr txBox="1"/>
          <p:nvPr/>
        </p:nvSpPr>
        <p:spPr>
          <a:xfrm>
            <a:off x="5693355" y="4051780"/>
            <a:ext cx="435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U</a:t>
            </a:r>
            <a:r>
              <a:rPr kumimoji="1" lang="en-US" altLang="zh-CN" baseline="-25000" dirty="0"/>
              <a:t>X</a:t>
            </a:r>
            <a:endParaRPr kumimoji="1" lang="zh-CN" altLang="en-US" baseline="-25000" dirty="0"/>
          </a:p>
        </p:txBody>
      </p:sp>
      <p:cxnSp>
        <p:nvCxnSpPr>
          <p:cNvPr id="49" name="直线箭头连接符 48">
            <a:extLst>
              <a:ext uri="{FF2B5EF4-FFF2-40B4-BE49-F238E27FC236}">
                <a16:creationId xmlns:a16="http://schemas.microsoft.com/office/drawing/2014/main" id="{BEEFA890-FCBE-232A-AE7F-AA5D05421E36}"/>
              </a:ext>
            </a:extLst>
          </p:cNvPr>
          <p:cNvCxnSpPr>
            <a:cxnSpLocks/>
            <a:stCxn id="47" idx="2"/>
            <a:endCxn id="4" idx="4"/>
          </p:cNvCxnSpPr>
          <p:nvPr/>
        </p:nvCxnSpPr>
        <p:spPr>
          <a:xfrm flipH="1" flipV="1">
            <a:off x="3116985" y="3386674"/>
            <a:ext cx="2395269" cy="6297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线箭头连接符 49">
            <a:extLst>
              <a:ext uri="{FF2B5EF4-FFF2-40B4-BE49-F238E27FC236}">
                <a16:creationId xmlns:a16="http://schemas.microsoft.com/office/drawing/2014/main" id="{8F39D94B-C34D-C045-EA52-C8A9E286E9C2}"/>
              </a:ext>
            </a:extLst>
          </p:cNvPr>
          <p:cNvCxnSpPr>
            <a:cxnSpLocks/>
            <a:stCxn id="47" idx="6"/>
            <a:endCxn id="31" idx="3"/>
          </p:cNvCxnSpPr>
          <p:nvPr/>
        </p:nvCxnSpPr>
        <p:spPr>
          <a:xfrm flipV="1">
            <a:off x="5740854" y="3326195"/>
            <a:ext cx="605927" cy="6902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图片 10">
            <a:extLst>
              <a:ext uri="{FF2B5EF4-FFF2-40B4-BE49-F238E27FC236}">
                <a16:creationId xmlns:a16="http://schemas.microsoft.com/office/drawing/2014/main" id="{F7894A42-9281-BB51-3D6F-343635FE599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44EA3AA9-0D05-768B-55E9-314C496CD303}"/>
              </a:ext>
            </a:extLst>
          </p:cNvPr>
          <p:cNvSpPr txBox="1"/>
          <p:nvPr/>
        </p:nvSpPr>
        <p:spPr>
          <a:xfrm>
            <a:off x="574304" y="6338892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2547015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11166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Example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椭圆 1">
            <a:extLst>
              <a:ext uri="{FF2B5EF4-FFF2-40B4-BE49-F238E27FC236}">
                <a16:creationId xmlns:a16="http://schemas.microsoft.com/office/drawing/2014/main" id="{770182F8-29B8-B6B2-63CC-BBE9E4836628}"/>
              </a:ext>
            </a:extLst>
          </p:cNvPr>
          <p:cNvSpPr/>
          <p:nvPr/>
        </p:nvSpPr>
        <p:spPr>
          <a:xfrm>
            <a:off x="3944299" y="1904176"/>
            <a:ext cx="228600" cy="23608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F683D94A-B529-B5DB-E5E7-001F7A996BF7}"/>
              </a:ext>
            </a:extLst>
          </p:cNvPr>
          <p:cNvSpPr/>
          <p:nvPr/>
        </p:nvSpPr>
        <p:spPr>
          <a:xfrm>
            <a:off x="3002685" y="3150591"/>
            <a:ext cx="228600" cy="2360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F3ABC068-B761-FADC-92DB-FC6AB84B618E}"/>
              </a:ext>
            </a:extLst>
          </p:cNvPr>
          <p:cNvSpPr/>
          <p:nvPr/>
        </p:nvSpPr>
        <p:spPr>
          <a:xfrm>
            <a:off x="4651870" y="3150590"/>
            <a:ext cx="228600" cy="2360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2" name="直线箭头连接符 11">
            <a:extLst>
              <a:ext uri="{FF2B5EF4-FFF2-40B4-BE49-F238E27FC236}">
                <a16:creationId xmlns:a16="http://schemas.microsoft.com/office/drawing/2014/main" id="{596E8401-8B35-A5B1-AE77-2039D765B967}"/>
              </a:ext>
            </a:extLst>
          </p:cNvPr>
          <p:cNvCxnSpPr>
            <a:stCxn id="2" idx="4"/>
            <a:endCxn id="4" idx="7"/>
          </p:cNvCxnSpPr>
          <p:nvPr/>
        </p:nvCxnSpPr>
        <p:spPr>
          <a:xfrm flipH="1">
            <a:off x="3197807" y="2140259"/>
            <a:ext cx="860792" cy="10449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线箭头连接符 16">
            <a:extLst>
              <a:ext uri="{FF2B5EF4-FFF2-40B4-BE49-F238E27FC236}">
                <a16:creationId xmlns:a16="http://schemas.microsoft.com/office/drawing/2014/main" id="{57717476-A8DD-98FA-6F5D-6DF1B4105767}"/>
              </a:ext>
            </a:extLst>
          </p:cNvPr>
          <p:cNvCxnSpPr>
            <a:cxnSpLocks/>
            <a:stCxn id="2" idx="4"/>
            <a:endCxn id="9" idx="1"/>
          </p:cNvCxnSpPr>
          <p:nvPr/>
        </p:nvCxnSpPr>
        <p:spPr>
          <a:xfrm>
            <a:off x="4058599" y="2140259"/>
            <a:ext cx="626749" cy="10449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线箭头连接符 23">
            <a:extLst>
              <a:ext uri="{FF2B5EF4-FFF2-40B4-BE49-F238E27FC236}">
                <a16:creationId xmlns:a16="http://schemas.microsoft.com/office/drawing/2014/main" id="{722F925C-E84F-4E25-6E57-A517215AA940}"/>
              </a:ext>
            </a:extLst>
          </p:cNvPr>
          <p:cNvCxnSpPr>
            <a:cxnSpLocks/>
            <a:stCxn id="4" idx="6"/>
            <a:endCxn id="9" idx="2"/>
          </p:cNvCxnSpPr>
          <p:nvPr/>
        </p:nvCxnSpPr>
        <p:spPr>
          <a:xfrm flipV="1">
            <a:off x="3231285" y="3268632"/>
            <a:ext cx="1420585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>
            <a:extLst>
              <a:ext uri="{FF2B5EF4-FFF2-40B4-BE49-F238E27FC236}">
                <a16:creationId xmlns:a16="http://schemas.microsoft.com/office/drawing/2014/main" id="{96D4AB89-1147-B9BC-28D5-40F5F569AA16}"/>
              </a:ext>
            </a:extLst>
          </p:cNvPr>
          <p:cNvSpPr txBox="1"/>
          <p:nvPr/>
        </p:nvSpPr>
        <p:spPr>
          <a:xfrm>
            <a:off x="2401250" y="3083965"/>
            <a:ext cx="435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X</a:t>
            </a:r>
            <a:endParaRPr kumimoji="1" lang="zh-CN" altLang="en-US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F640C748-E970-E427-1D63-67845FBD021B}"/>
              </a:ext>
            </a:extLst>
          </p:cNvPr>
          <p:cNvSpPr txBox="1"/>
          <p:nvPr/>
        </p:nvSpPr>
        <p:spPr>
          <a:xfrm>
            <a:off x="5027426" y="3083965"/>
            <a:ext cx="435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Y</a:t>
            </a:r>
            <a:endParaRPr kumimoji="1" lang="zh-CN" altLang="en-US" dirty="0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8651F31F-05C5-8ABD-5C64-93F61E6A8715}"/>
              </a:ext>
            </a:extLst>
          </p:cNvPr>
          <p:cNvSpPr txBox="1"/>
          <p:nvPr/>
        </p:nvSpPr>
        <p:spPr>
          <a:xfrm>
            <a:off x="4330741" y="1778989"/>
            <a:ext cx="435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Z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E35D0DF5-0529-8641-A1B2-2B0E1EF10035}"/>
                  </a:ext>
                </a:extLst>
              </p:cNvPr>
              <p:cNvSpPr txBox="1"/>
              <p:nvPr/>
            </p:nvSpPr>
            <p:spPr>
              <a:xfrm>
                <a:off x="3440254" y="4421112"/>
                <a:ext cx="81208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r>
                        <a:rPr kumimoji="1" lang="en-US" altLang="zh-C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⊥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?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E35D0DF5-0529-8641-A1B2-2B0E1EF100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0254" y="4421112"/>
                <a:ext cx="812082" cy="276999"/>
              </a:xfrm>
              <a:prstGeom prst="rect">
                <a:avLst/>
              </a:prstGeom>
              <a:blipFill>
                <a:blip r:embed="rId5"/>
                <a:stretch>
                  <a:fillRect l="-6061" r="-4545" b="-86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1C311E1A-29AF-1A9D-C3A9-4BBB4DDC4D40}"/>
                  </a:ext>
                </a:extLst>
              </p:cNvPr>
              <p:cNvSpPr txBox="1"/>
              <p:nvPr/>
            </p:nvSpPr>
            <p:spPr>
              <a:xfrm>
                <a:off x="3450218" y="5234150"/>
                <a:ext cx="113030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r>
                        <a:rPr kumimoji="1" lang="en-US" altLang="zh-C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⊥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𝑍</m:t>
                      </m:r>
                      <m:r>
                        <a:rPr kumimoji="1" lang="zh-CN" alt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?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1C311E1A-29AF-1A9D-C3A9-4BBB4DDC4D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0218" y="5234150"/>
                <a:ext cx="1130309" cy="276999"/>
              </a:xfrm>
              <a:prstGeom prst="rect">
                <a:avLst/>
              </a:prstGeom>
              <a:blipFill>
                <a:blip r:embed="rId6"/>
                <a:stretch>
                  <a:fillRect l="-4444" t="-9091" r="-4444" b="-409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椭圆 29">
            <a:extLst>
              <a:ext uri="{FF2B5EF4-FFF2-40B4-BE49-F238E27FC236}">
                <a16:creationId xmlns:a16="http://schemas.microsoft.com/office/drawing/2014/main" id="{8E272EDA-69AA-532D-C15B-82BDE014AE68}"/>
              </a:ext>
            </a:extLst>
          </p:cNvPr>
          <p:cNvSpPr/>
          <p:nvPr/>
        </p:nvSpPr>
        <p:spPr>
          <a:xfrm>
            <a:off x="7254917" y="1878271"/>
            <a:ext cx="228600" cy="2360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" name="椭圆 30">
            <a:extLst>
              <a:ext uri="{FF2B5EF4-FFF2-40B4-BE49-F238E27FC236}">
                <a16:creationId xmlns:a16="http://schemas.microsoft.com/office/drawing/2014/main" id="{F7D90CE9-07A5-75BC-A9C5-BC0B95B2D566}"/>
              </a:ext>
            </a:extLst>
          </p:cNvPr>
          <p:cNvSpPr/>
          <p:nvPr/>
        </p:nvSpPr>
        <p:spPr>
          <a:xfrm>
            <a:off x="6313303" y="3124686"/>
            <a:ext cx="228600" cy="2360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" name="椭圆 31">
            <a:extLst>
              <a:ext uri="{FF2B5EF4-FFF2-40B4-BE49-F238E27FC236}">
                <a16:creationId xmlns:a16="http://schemas.microsoft.com/office/drawing/2014/main" id="{26674F71-B06A-8299-B90A-E179A16A1157}"/>
              </a:ext>
            </a:extLst>
          </p:cNvPr>
          <p:cNvSpPr/>
          <p:nvPr/>
        </p:nvSpPr>
        <p:spPr>
          <a:xfrm>
            <a:off x="7962488" y="3124685"/>
            <a:ext cx="228600" cy="2360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3" name="直线箭头连接符 32">
            <a:extLst>
              <a:ext uri="{FF2B5EF4-FFF2-40B4-BE49-F238E27FC236}">
                <a16:creationId xmlns:a16="http://schemas.microsoft.com/office/drawing/2014/main" id="{616CDF54-4331-3FEB-577A-0A590A479AC9}"/>
              </a:ext>
            </a:extLst>
          </p:cNvPr>
          <p:cNvCxnSpPr>
            <a:stCxn id="30" idx="4"/>
            <a:endCxn id="31" idx="7"/>
          </p:cNvCxnSpPr>
          <p:nvPr/>
        </p:nvCxnSpPr>
        <p:spPr>
          <a:xfrm flipH="1">
            <a:off x="6508425" y="2114354"/>
            <a:ext cx="860792" cy="10449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线箭头连接符 33">
            <a:extLst>
              <a:ext uri="{FF2B5EF4-FFF2-40B4-BE49-F238E27FC236}">
                <a16:creationId xmlns:a16="http://schemas.microsoft.com/office/drawing/2014/main" id="{2FD74D60-32EB-CAC5-06B7-9592E18F5EC5}"/>
              </a:ext>
            </a:extLst>
          </p:cNvPr>
          <p:cNvCxnSpPr>
            <a:cxnSpLocks/>
            <a:stCxn id="30" idx="4"/>
            <a:endCxn id="32" idx="1"/>
          </p:cNvCxnSpPr>
          <p:nvPr/>
        </p:nvCxnSpPr>
        <p:spPr>
          <a:xfrm>
            <a:off x="7369217" y="2114354"/>
            <a:ext cx="626749" cy="10449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线箭头连接符 34">
            <a:extLst>
              <a:ext uri="{FF2B5EF4-FFF2-40B4-BE49-F238E27FC236}">
                <a16:creationId xmlns:a16="http://schemas.microsoft.com/office/drawing/2014/main" id="{034DF2DA-F3B1-2EAD-7380-AA2344EA4336}"/>
              </a:ext>
            </a:extLst>
          </p:cNvPr>
          <p:cNvCxnSpPr>
            <a:cxnSpLocks/>
            <a:stCxn id="31" idx="6"/>
            <a:endCxn id="32" idx="2"/>
          </p:cNvCxnSpPr>
          <p:nvPr/>
        </p:nvCxnSpPr>
        <p:spPr>
          <a:xfrm flipV="1">
            <a:off x="6541903" y="3242727"/>
            <a:ext cx="1420585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>
            <a:extLst>
              <a:ext uri="{FF2B5EF4-FFF2-40B4-BE49-F238E27FC236}">
                <a16:creationId xmlns:a16="http://schemas.microsoft.com/office/drawing/2014/main" id="{1CC94AF5-534C-DEB7-1DB5-6D0282B47134}"/>
              </a:ext>
            </a:extLst>
          </p:cNvPr>
          <p:cNvSpPr txBox="1"/>
          <p:nvPr/>
        </p:nvSpPr>
        <p:spPr>
          <a:xfrm>
            <a:off x="5711868" y="3058060"/>
            <a:ext cx="435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X’</a:t>
            </a:r>
            <a:endParaRPr kumimoji="1" lang="zh-CN" altLang="en-US" dirty="0"/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7A9AB80A-B794-C47B-B132-0F33631E7D6E}"/>
              </a:ext>
            </a:extLst>
          </p:cNvPr>
          <p:cNvSpPr txBox="1"/>
          <p:nvPr/>
        </p:nvSpPr>
        <p:spPr>
          <a:xfrm>
            <a:off x="8338044" y="3058060"/>
            <a:ext cx="435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Y’</a:t>
            </a:r>
            <a:endParaRPr kumimoji="1" lang="zh-CN" altLang="en-US" dirty="0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C1367E3D-EA65-60EF-B944-EDE517369340}"/>
              </a:ext>
            </a:extLst>
          </p:cNvPr>
          <p:cNvSpPr txBox="1"/>
          <p:nvPr/>
        </p:nvSpPr>
        <p:spPr>
          <a:xfrm>
            <a:off x="7641359" y="1753084"/>
            <a:ext cx="435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Z’</a:t>
            </a:r>
            <a:endParaRPr kumimoji="1" lang="zh-CN" altLang="en-US" dirty="0"/>
          </a:p>
        </p:txBody>
      </p:sp>
      <p:sp>
        <p:nvSpPr>
          <p:cNvPr id="39" name="椭圆 38">
            <a:extLst>
              <a:ext uri="{FF2B5EF4-FFF2-40B4-BE49-F238E27FC236}">
                <a16:creationId xmlns:a16="http://schemas.microsoft.com/office/drawing/2014/main" id="{BE08BD14-93E4-605D-450F-8478D136FEC5}"/>
              </a:ext>
            </a:extLst>
          </p:cNvPr>
          <p:cNvSpPr/>
          <p:nvPr/>
        </p:nvSpPr>
        <p:spPr>
          <a:xfrm>
            <a:off x="5483268" y="1229550"/>
            <a:ext cx="228600" cy="2360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E19DDDFE-138B-7496-F11E-1B2DE08425E9}"/>
              </a:ext>
            </a:extLst>
          </p:cNvPr>
          <p:cNvSpPr txBox="1"/>
          <p:nvPr/>
        </p:nvSpPr>
        <p:spPr>
          <a:xfrm>
            <a:off x="5480544" y="755494"/>
            <a:ext cx="435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U</a:t>
            </a:r>
            <a:r>
              <a:rPr kumimoji="1" lang="en-US" altLang="zh-CN" baseline="-25000" dirty="0"/>
              <a:t>Z</a:t>
            </a:r>
            <a:endParaRPr kumimoji="1" lang="zh-CN" altLang="en-US" baseline="-25000" dirty="0"/>
          </a:p>
        </p:txBody>
      </p:sp>
      <p:cxnSp>
        <p:nvCxnSpPr>
          <p:cNvPr id="41" name="直线箭头连接符 40">
            <a:extLst>
              <a:ext uri="{FF2B5EF4-FFF2-40B4-BE49-F238E27FC236}">
                <a16:creationId xmlns:a16="http://schemas.microsoft.com/office/drawing/2014/main" id="{4F26B65D-FA3D-0DF4-E5F5-65F4C1BA157F}"/>
              </a:ext>
            </a:extLst>
          </p:cNvPr>
          <p:cNvCxnSpPr>
            <a:stCxn id="39" idx="3"/>
            <a:endCxn id="2" idx="7"/>
          </p:cNvCxnSpPr>
          <p:nvPr/>
        </p:nvCxnSpPr>
        <p:spPr>
          <a:xfrm flipH="1">
            <a:off x="4139421" y="1431059"/>
            <a:ext cx="1377325" cy="50769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线箭头连接符 41">
            <a:extLst>
              <a:ext uri="{FF2B5EF4-FFF2-40B4-BE49-F238E27FC236}">
                <a16:creationId xmlns:a16="http://schemas.microsoft.com/office/drawing/2014/main" id="{348974D9-2538-DA65-E891-587F2CBF046D}"/>
              </a:ext>
            </a:extLst>
          </p:cNvPr>
          <p:cNvCxnSpPr>
            <a:cxnSpLocks/>
            <a:stCxn id="39" idx="5"/>
            <a:endCxn id="30" idx="1"/>
          </p:cNvCxnSpPr>
          <p:nvPr/>
        </p:nvCxnSpPr>
        <p:spPr>
          <a:xfrm>
            <a:off x="5678390" y="1431059"/>
            <a:ext cx="1610005" cy="4817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椭圆 42">
            <a:extLst>
              <a:ext uri="{FF2B5EF4-FFF2-40B4-BE49-F238E27FC236}">
                <a16:creationId xmlns:a16="http://schemas.microsoft.com/office/drawing/2014/main" id="{9B215B54-96E5-B3EC-132B-1F31FF55E3D4}"/>
              </a:ext>
            </a:extLst>
          </p:cNvPr>
          <p:cNvSpPr/>
          <p:nvPr/>
        </p:nvSpPr>
        <p:spPr>
          <a:xfrm>
            <a:off x="5483268" y="2518764"/>
            <a:ext cx="228600" cy="2360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44" name="直线箭头连接符 43">
            <a:extLst>
              <a:ext uri="{FF2B5EF4-FFF2-40B4-BE49-F238E27FC236}">
                <a16:creationId xmlns:a16="http://schemas.microsoft.com/office/drawing/2014/main" id="{CE6E9FD7-69BE-99D3-9236-5768161382E0}"/>
              </a:ext>
            </a:extLst>
          </p:cNvPr>
          <p:cNvCxnSpPr>
            <a:cxnSpLocks/>
            <a:stCxn id="43" idx="3"/>
            <a:endCxn id="9" idx="7"/>
          </p:cNvCxnSpPr>
          <p:nvPr/>
        </p:nvCxnSpPr>
        <p:spPr>
          <a:xfrm flipH="1">
            <a:off x="4846992" y="2720273"/>
            <a:ext cx="669754" cy="46489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线箭头连接符 44">
            <a:extLst>
              <a:ext uri="{FF2B5EF4-FFF2-40B4-BE49-F238E27FC236}">
                <a16:creationId xmlns:a16="http://schemas.microsoft.com/office/drawing/2014/main" id="{9E812FD8-4ECF-AAF6-864F-79E624E554A3}"/>
              </a:ext>
            </a:extLst>
          </p:cNvPr>
          <p:cNvCxnSpPr>
            <a:cxnSpLocks/>
            <a:stCxn id="43" idx="5"/>
            <a:endCxn id="32" idx="1"/>
          </p:cNvCxnSpPr>
          <p:nvPr/>
        </p:nvCxnSpPr>
        <p:spPr>
          <a:xfrm>
            <a:off x="5678390" y="2720273"/>
            <a:ext cx="2317576" cy="4389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文本框 45">
            <a:extLst>
              <a:ext uri="{FF2B5EF4-FFF2-40B4-BE49-F238E27FC236}">
                <a16:creationId xmlns:a16="http://schemas.microsoft.com/office/drawing/2014/main" id="{05FC54E3-90F8-735D-BB29-DEA4C9CAF23A}"/>
              </a:ext>
            </a:extLst>
          </p:cNvPr>
          <p:cNvSpPr txBox="1"/>
          <p:nvPr/>
        </p:nvSpPr>
        <p:spPr>
          <a:xfrm>
            <a:off x="5475641" y="2083471"/>
            <a:ext cx="435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U</a:t>
            </a:r>
            <a:r>
              <a:rPr kumimoji="1" lang="en-US" altLang="zh-CN" baseline="-25000" dirty="0"/>
              <a:t>Y</a:t>
            </a:r>
            <a:endParaRPr kumimoji="1" lang="zh-CN" altLang="en-US" baseline="-25000" dirty="0"/>
          </a:p>
        </p:txBody>
      </p:sp>
      <p:sp>
        <p:nvSpPr>
          <p:cNvPr id="47" name="椭圆 46">
            <a:extLst>
              <a:ext uri="{FF2B5EF4-FFF2-40B4-BE49-F238E27FC236}">
                <a16:creationId xmlns:a16="http://schemas.microsoft.com/office/drawing/2014/main" id="{CBDD81F3-67A6-88CC-C823-20F6EFC08E2F}"/>
              </a:ext>
            </a:extLst>
          </p:cNvPr>
          <p:cNvSpPr/>
          <p:nvPr/>
        </p:nvSpPr>
        <p:spPr>
          <a:xfrm>
            <a:off x="5512254" y="3898366"/>
            <a:ext cx="228600" cy="2360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4700B945-70A2-70CA-BA67-91A8FE3B1D6B}"/>
              </a:ext>
            </a:extLst>
          </p:cNvPr>
          <p:cNvSpPr txBox="1"/>
          <p:nvPr/>
        </p:nvSpPr>
        <p:spPr>
          <a:xfrm>
            <a:off x="5693355" y="4051780"/>
            <a:ext cx="435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U</a:t>
            </a:r>
            <a:r>
              <a:rPr kumimoji="1" lang="en-US" altLang="zh-CN" baseline="-25000" dirty="0"/>
              <a:t>X</a:t>
            </a:r>
            <a:endParaRPr kumimoji="1" lang="zh-CN" altLang="en-US" baseline="-25000" dirty="0"/>
          </a:p>
        </p:txBody>
      </p:sp>
      <p:cxnSp>
        <p:nvCxnSpPr>
          <p:cNvPr id="49" name="直线箭头连接符 48">
            <a:extLst>
              <a:ext uri="{FF2B5EF4-FFF2-40B4-BE49-F238E27FC236}">
                <a16:creationId xmlns:a16="http://schemas.microsoft.com/office/drawing/2014/main" id="{BEEFA890-FCBE-232A-AE7F-AA5D05421E36}"/>
              </a:ext>
            </a:extLst>
          </p:cNvPr>
          <p:cNvCxnSpPr>
            <a:cxnSpLocks/>
            <a:stCxn id="47" idx="2"/>
            <a:endCxn id="4" idx="4"/>
          </p:cNvCxnSpPr>
          <p:nvPr/>
        </p:nvCxnSpPr>
        <p:spPr>
          <a:xfrm flipH="1" flipV="1">
            <a:off x="3116985" y="3386674"/>
            <a:ext cx="2395269" cy="6297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线箭头连接符 49">
            <a:extLst>
              <a:ext uri="{FF2B5EF4-FFF2-40B4-BE49-F238E27FC236}">
                <a16:creationId xmlns:a16="http://schemas.microsoft.com/office/drawing/2014/main" id="{8F39D94B-C34D-C045-EA52-C8A9E286E9C2}"/>
              </a:ext>
            </a:extLst>
          </p:cNvPr>
          <p:cNvCxnSpPr>
            <a:cxnSpLocks/>
            <a:stCxn id="47" idx="6"/>
            <a:endCxn id="31" idx="3"/>
          </p:cNvCxnSpPr>
          <p:nvPr/>
        </p:nvCxnSpPr>
        <p:spPr>
          <a:xfrm flipV="1">
            <a:off x="5740854" y="3326195"/>
            <a:ext cx="605927" cy="6902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图片 10">
            <a:extLst>
              <a:ext uri="{FF2B5EF4-FFF2-40B4-BE49-F238E27FC236}">
                <a16:creationId xmlns:a16="http://schemas.microsoft.com/office/drawing/2014/main" id="{E17BBA4C-22D0-794A-C492-4D2E8DE81C5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AE9FCAA8-9F70-776B-CF88-B5D79D975B2F}"/>
              </a:ext>
            </a:extLst>
          </p:cNvPr>
          <p:cNvSpPr txBox="1"/>
          <p:nvPr/>
        </p:nvSpPr>
        <p:spPr>
          <a:xfrm>
            <a:off x="574304" y="6338892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3229478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105304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Ladder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of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Causality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>
            <a:extLst>
              <a:ext uri="{FF2B5EF4-FFF2-40B4-BE49-F238E27FC236}">
                <a16:creationId xmlns:a16="http://schemas.microsoft.com/office/drawing/2014/main" id="{21860A27-59F2-A27C-8BA3-EE2284684B64}"/>
              </a:ext>
            </a:extLst>
          </p:cNvPr>
          <p:cNvSpPr/>
          <p:nvPr/>
        </p:nvSpPr>
        <p:spPr>
          <a:xfrm>
            <a:off x="724829" y="6306303"/>
            <a:ext cx="90348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Judea</a:t>
            </a:r>
            <a:r>
              <a:rPr lang="zh-CN" altLang="en-US" dirty="0"/>
              <a:t> </a:t>
            </a:r>
            <a:r>
              <a:rPr lang="en-US" altLang="zh-CN" dirty="0"/>
              <a:t>Pearl: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Book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Why</a:t>
            </a:r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2EBEC82-5812-990D-D8DF-620A7E06978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33"/>
          <a:stretch/>
        </p:blipFill>
        <p:spPr>
          <a:xfrm>
            <a:off x="7052115" y="80871"/>
            <a:ext cx="5021484" cy="5334282"/>
          </a:xfrm>
          <a:prstGeom prst="rect">
            <a:avLst/>
          </a:prstGeom>
        </p:spPr>
      </p:pic>
      <p:sp>
        <p:nvSpPr>
          <p:cNvPr id="13" name="内容占位符 7">
            <a:extLst>
              <a:ext uri="{FF2B5EF4-FFF2-40B4-BE49-F238E27FC236}">
                <a16:creationId xmlns:a16="http://schemas.microsoft.com/office/drawing/2014/main" id="{05C59A82-D163-98DA-48C1-28203744BC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14039" y="1204590"/>
            <a:ext cx="5521696" cy="4351655"/>
          </a:xfrm>
        </p:spPr>
        <p:txBody>
          <a:bodyPr>
            <a:normAutofit fontScale="87500" lnSpcReduction="10000"/>
          </a:bodyPr>
          <a:lstStyle/>
          <a:p>
            <a:pPr fontAlgn="auto">
              <a:lnSpc>
                <a:spcPct val="120000"/>
              </a:lnSpc>
            </a:pPr>
            <a:endParaRPr lang="zh-CN" altLang="en-US" dirty="0">
              <a:solidFill>
                <a:schemeClr val="tx1"/>
              </a:solidFill>
            </a:endParaRPr>
          </a:p>
          <a:p>
            <a:pPr lvl="0" fontAlgn="auto">
              <a:lnSpc>
                <a:spcPct val="120000"/>
              </a:lnSpc>
            </a:pPr>
            <a:r>
              <a:rPr lang="zh-CN" altLang="en-US" dirty="0">
                <a:solidFill>
                  <a:schemeClr val="tx1"/>
                </a:solidFill>
                <a:sym typeface="+mn-ea"/>
              </a:rPr>
              <a:t>观察：回答</a:t>
            </a:r>
            <a:r>
              <a:rPr lang="zh-CN" altLang="en-US" b="1" dirty="0">
                <a:solidFill>
                  <a:schemeClr val="tx1"/>
                </a:solidFill>
                <a:sym typeface="+mn-ea"/>
              </a:rPr>
              <a:t>相关性</a:t>
            </a:r>
            <a:r>
              <a:rPr lang="zh-CN" altLang="en-US" b="1" dirty="0">
                <a:solidFill>
                  <a:schemeClr val="tx1"/>
                </a:solidFill>
              </a:rPr>
              <a:t>（</a:t>
            </a:r>
            <a:r>
              <a:rPr lang="en-US" altLang="zh-CN" b="1" dirty="0" err="1">
                <a:solidFill>
                  <a:schemeClr val="tx1"/>
                </a:solidFill>
              </a:rPr>
              <a:t>assosiation</a:t>
            </a:r>
            <a:r>
              <a:rPr lang="zh-CN" altLang="en-US" b="1" dirty="0">
                <a:solidFill>
                  <a:schemeClr val="tx1"/>
                </a:solidFill>
              </a:rPr>
              <a:t>）</a:t>
            </a:r>
            <a:r>
              <a:rPr lang="zh-CN" altLang="en-US" dirty="0">
                <a:solidFill>
                  <a:schemeClr val="tx1"/>
                </a:solidFill>
                <a:sym typeface="+mn-ea"/>
              </a:rPr>
              <a:t>问题</a:t>
            </a:r>
            <a:endParaRPr lang="zh-CN" altLang="en-US" dirty="0">
              <a:solidFill>
                <a:schemeClr val="tx1"/>
              </a:solidFill>
            </a:endParaRPr>
          </a:p>
          <a:p>
            <a:pPr lvl="1" fontAlgn="auto">
              <a:lnSpc>
                <a:spcPct val="120000"/>
              </a:lnSpc>
            </a:pPr>
            <a:r>
              <a:rPr lang="zh-CN" altLang="en-US" sz="2400" dirty="0">
                <a:solidFill>
                  <a:schemeClr val="tx1"/>
                </a:solidFill>
              </a:rPr>
              <a:t>如果观测到</a:t>
            </a:r>
            <a:r>
              <a:rPr lang="en-US" altLang="zh-CN" sz="2400" dirty="0">
                <a:solidFill>
                  <a:schemeClr val="tx1"/>
                </a:solidFill>
              </a:rPr>
              <a:t>X</a:t>
            </a:r>
            <a:r>
              <a:rPr lang="zh-CN" altLang="en-US" sz="2400" dirty="0">
                <a:solidFill>
                  <a:schemeClr val="tx1"/>
                </a:solidFill>
              </a:rPr>
              <a:t>发生，</a:t>
            </a:r>
            <a:r>
              <a:rPr lang="en-US" altLang="zh-CN" sz="2400" dirty="0">
                <a:solidFill>
                  <a:schemeClr val="tx1"/>
                </a:solidFill>
              </a:rPr>
              <a:t>Y</a:t>
            </a:r>
            <a:r>
              <a:rPr lang="zh-CN" altLang="en-US" sz="2400" dirty="0">
                <a:solidFill>
                  <a:schemeClr val="tx1"/>
                </a:solidFill>
              </a:rPr>
              <a:t>会发生吗？</a:t>
            </a:r>
          </a:p>
          <a:p>
            <a:pPr lvl="1" fontAlgn="auto">
              <a:lnSpc>
                <a:spcPct val="120000"/>
              </a:lnSpc>
            </a:pPr>
            <a:r>
              <a:rPr lang="zh-CN" altLang="en-US" sz="2400" dirty="0">
                <a:solidFill>
                  <a:schemeClr val="tx1"/>
                </a:solidFill>
              </a:rPr>
              <a:t>输入：数据</a:t>
            </a:r>
            <a:endParaRPr lang="zh-CN" altLang="en-US" dirty="0">
              <a:solidFill>
                <a:schemeClr val="tx1"/>
              </a:solidFill>
            </a:endParaRPr>
          </a:p>
          <a:p>
            <a:pPr lvl="0" fontAlgn="auto">
              <a:lnSpc>
                <a:spcPct val="120000"/>
              </a:lnSpc>
            </a:pPr>
            <a:r>
              <a:rPr lang="zh-CN" altLang="en-US" dirty="0">
                <a:solidFill>
                  <a:schemeClr val="tx1"/>
                </a:solidFill>
              </a:rPr>
              <a:t>干预：回答</a:t>
            </a:r>
            <a:r>
              <a:rPr lang="zh-CN" altLang="en-US" b="1" dirty="0">
                <a:solidFill>
                  <a:schemeClr val="tx1"/>
                </a:solidFill>
              </a:rPr>
              <a:t>干预</a:t>
            </a:r>
            <a:r>
              <a:rPr lang="zh-CN" altLang="en-US" b="1" dirty="0">
                <a:solidFill>
                  <a:schemeClr val="tx1"/>
                </a:solidFill>
                <a:sym typeface="+mn-ea"/>
              </a:rPr>
              <a:t>（</a:t>
            </a:r>
            <a:r>
              <a:rPr lang="en-US" altLang="zh-CN" b="1" dirty="0">
                <a:solidFill>
                  <a:schemeClr val="tx1"/>
                </a:solidFill>
                <a:sym typeface="+mn-ea"/>
              </a:rPr>
              <a:t>intervention</a:t>
            </a:r>
            <a:r>
              <a:rPr lang="zh-CN" altLang="en-US" b="1" dirty="0">
                <a:solidFill>
                  <a:schemeClr val="tx1"/>
                </a:solidFill>
                <a:sym typeface="+mn-ea"/>
              </a:rPr>
              <a:t>）</a:t>
            </a:r>
            <a:r>
              <a:rPr lang="zh-CN" altLang="en-US" dirty="0">
                <a:solidFill>
                  <a:schemeClr val="tx1"/>
                </a:solidFill>
                <a:sym typeface="+mn-ea"/>
              </a:rPr>
              <a:t>问题</a:t>
            </a:r>
            <a:endParaRPr lang="zh-CN" altLang="en-US" dirty="0">
              <a:solidFill>
                <a:schemeClr val="tx1"/>
              </a:solidFill>
            </a:endParaRPr>
          </a:p>
          <a:p>
            <a:pPr lvl="1" fontAlgn="auto">
              <a:lnSpc>
                <a:spcPct val="120000"/>
              </a:lnSpc>
            </a:pPr>
            <a:r>
              <a:rPr lang="zh-CN" altLang="en-US" dirty="0">
                <a:solidFill>
                  <a:schemeClr val="tx1"/>
                </a:solidFill>
              </a:rPr>
              <a:t>如果让</a:t>
            </a:r>
            <a:r>
              <a:rPr lang="en-US" altLang="zh-CN" dirty="0">
                <a:solidFill>
                  <a:schemeClr val="tx1"/>
                </a:solidFill>
              </a:rPr>
              <a:t>X</a:t>
            </a:r>
            <a:r>
              <a:rPr lang="zh-CN" altLang="en-US" dirty="0">
                <a:solidFill>
                  <a:schemeClr val="tx1"/>
                </a:solidFill>
                <a:sym typeface="+mn-ea"/>
              </a:rPr>
              <a:t>发生</a:t>
            </a:r>
            <a:r>
              <a:rPr lang="zh-CN" altLang="en-US" dirty="0">
                <a:solidFill>
                  <a:schemeClr val="tx1"/>
                </a:solidFill>
              </a:rPr>
              <a:t>，</a:t>
            </a:r>
            <a:r>
              <a:rPr lang="en-US" altLang="zh-CN" dirty="0">
                <a:solidFill>
                  <a:schemeClr val="tx1"/>
                </a:solidFill>
              </a:rPr>
              <a:t>Y</a:t>
            </a:r>
            <a:r>
              <a:rPr lang="zh-CN" altLang="en-US" dirty="0">
                <a:solidFill>
                  <a:schemeClr val="tx1"/>
                </a:solidFill>
              </a:rPr>
              <a:t>会发生吗？</a:t>
            </a:r>
          </a:p>
          <a:p>
            <a:pPr lvl="1" fontAlgn="auto">
              <a:lnSpc>
                <a:spcPct val="120000"/>
              </a:lnSpc>
            </a:pPr>
            <a:r>
              <a:rPr lang="zh-CN" altLang="en-US" dirty="0">
                <a:solidFill>
                  <a:schemeClr val="tx1"/>
                </a:solidFill>
              </a:rPr>
              <a:t>输入：数据，因果图（</a:t>
            </a:r>
            <a:r>
              <a:rPr lang="en-US" altLang="zh-CN" dirty="0">
                <a:solidFill>
                  <a:schemeClr val="tx1"/>
                </a:solidFill>
              </a:rPr>
              <a:t>DAG</a:t>
            </a:r>
            <a:r>
              <a:rPr lang="zh-CN" altLang="en-US" dirty="0">
                <a:solidFill>
                  <a:schemeClr val="tx1"/>
                </a:solidFill>
              </a:rPr>
              <a:t>）</a:t>
            </a:r>
          </a:p>
          <a:p>
            <a:pPr lvl="0" fontAlgn="auto">
              <a:lnSpc>
                <a:spcPct val="120000"/>
              </a:lnSpc>
            </a:pPr>
            <a:r>
              <a:rPr lang="zh-CN" altLang="en-US" dirty="0">
                <a:solidFill>
                  <a:schemeClr val="tx1"/>
                </a:solidFill>
              </a:rPr>
              <a:t>想象：回答</a:t>
            </a:r>
            <a:r>
              <a:rPr lang="zh-CN" altLang="en-US" b="1" dirty="0">
                <a:solidFill>
                  <a:schemeClr val="tx1"/>
                </a:solidFill>
              </a:rPr>
              <a:t>反事实（</a:t>
            </a:r>
            <a:r>
              <a:rPr lang="en-US" altLang="zh-CN" b="1" dirty="0">
                <a:solidFill>
                  <a:schemeClr val="tx1"/>
                </a:solidFill>
              </a:rPr>
              <a:t>counterfactuals</a:t>
            </a:r>
            <a:r>
              <a:rPr lang="zh-CN" altLang="en-US" b="1" dirty="0">
                <a:solidFill>
                  <a:schemeClr val="tx1"/>
                </a:solidFill>
              </a:rPr>
              <a:t>）</a:t>
            </a:r>
            <a:r>
              <a:rPr lang="zh-CN" altLang="en-US" dirty="0">
                <a:solidFill>
                  <a:schemeClr val="tx1"/>
                </a:solidFill>
                <a:sym typeface="+mn-ea"/>
              </a:rPr>
              <a:t>问题</a:t>
            </a:r>
            <a:endParaRPr lang="zh-CN" altLang="en-US" dirty="0">
              <a:solidFill>
                <a:schemeClr val="tx1"/>
              </a:solidFill>
            </a:endParaRPr>
          </a:p>
          <a:p>
            <a:pPr lvl="1" fontAlgn="auto">
              <a:lnSpc>
                <a:spcPct val="120000"/>
              </a:lnSpc>
            </a:pPr>
            <a:r>
              <a:rPr lang="zh-CN" altLang="en-US" dirty="0">
                <a:solidFill>
                  <a:schemeClr val="tx1"/>
                </a:solidFill>
              </a:rPr>
              <a:t>事实：</a:t>
            </a:r>
            <a:r>
              <a:rPr lang="en-US" altLang="zh-CN" dirty="0">
                <a:solidFill>
                  <a:schemeClr val="tx1"/>
                </a:solidFill>
              </a:rPr>
              <a:t>X</a:t>
            </a:r>
            <a:r>
              <a:rPr lang="zh-CN" altLang="en-US" dirty="0">
                <a:solidFill>
                  <a:schemeClr val="tx1"/>
                </a:solidFill>
              </a:rPr>
              <a:t>导致了</a:t>
            </a:r>
            <a:r>
              <a:rPr lang="en-US" altLang="zh-CN" dirty="0">
                <a:solidFill>
                  <a:schemeClr val="tx1"/>
                </a:solidFill>
              </a:rPr>
              <a:t>Y</a:t>
            </a:r>
            <a:r>
              <a:rPr lang="zh-CN" altLang="en-US" dirty="0">
                <a:solidFill>
                  <a:schemeClr val="tx1"/>
                </a:solidFill>
              </a:rPr>
              <a:t>。反事实：</a:t>
            </a:r>
            <a:r>
              <a:rPr lang="zh-CN" altLang="en-US" dirty="0">
                <a:solidFill>
                  <a:schemeClr val="tx1"/>
                </a:solidFill>
                <a:sym typeface="+mn-ea"/>
              </a:rPr>
              <a:t>假设</a:t>
            </a:r>
            <a:r>
              <a:rPr lang="en-US" altLang="zh-CN" dirty="0">
                <a:solidFill>
                  <a:schemeClr val="tx1"/>
                </a:solidFill>
              </a:rPr>
              <a:t>X</a:t>
            </a:r>
            <a:r>
              <a:rPr lang="zh-CN" altLang="en-US" dirty="0">
                <a:solidFill>
                  <a:schemeClr val="tx1"/>
                </a:solidFill>
              </a:rPr>
              <a:t>没</a:t>
            </a:r>
            <a:r>
              <a:rPr lang="zh-CN" altLang="en-US" dirty="0">
                <a:solidFill>
                  <a:schemeClr val="tx1"/>
                </a:solidFill>
                <a:sym typeface="+mn-ea"/>
              </a:rPr>
              <a:t>发生</a:t>
            </a:r>
            <a:r>
              <a:rPr lang="zh-CN" altLang="en-US" dirty="0">
                <a:solidFill>
                  <a:schemeClr val="tx1"/>
                </a:solidFill>
              </a:rPr>
              <a:t>，而是</a:t>
            </a:r>
            <a:r>
              <a:rPr lang="en-US" altLang="zh-CN" dirty="0">
                <a:solidFill>
                  <a:schemeClr val="tx1"/>
                </a:solidFill>
              </a:rPr>
              <a:t>X’</a:t>
            </a:r>
            <a:r>
              <a:rPr lang="zh-CN" altLang="en-US" dirty="0">
                <a:solidFill>
                  <a:schemeClr val="tx1"/>
                </a:solidFill>
                <a:sym typeface="+mn-ea"/>
              </a:rPr>
              <a:t>发生</a:t>
            </a:r>
            <a:r>
              <a:rPr lang="zh-CN" altLang="en-US" dirty="0">
                <a:solidFill>
                  <a:schemeClr val="tx1"/>
                </a:solidFill>
              </a:rPr>
              <a:t>，</a:t>
            </a:r>
            <a:r>
              <a:rPr lang="en-US" altLang="zh-CN" dirty="0">
                <a:solidFill>
                  <a:schemeClr val="tx1"/>
                </a:solidFill>
              </a:rPr>
              <a:t>Y’</a:t>
            </a:r>
            <a:r>
              <a:rPr lang="zh-CN" altLang="en-US" dirty="0">
                <a:solidFill>
                  <a:schemeClr val="tx1"/>
                </a:solidFill>
              </a:rPr>
              <a:t>会是什么？</a:t>
            </a:r>
          </a:p>
          <a:p>
            <a:pPr lvl="1" fontAlgn="auto">
              <a:lnSpc>
                <a:spcPct val="120000"/>
              </a:lnSpc>
            </a:pPr>
            <a:r>
              <a:rPr lang="zh-CN" altLang="en-US" dirty="0">
                <a:solidFill>
                  <a:schemeClr val="tx1"/>
                </a:solidFill>
              </a:rPr>
              <a:t>输入：数据，因果图，</a:t>
            </a:r>
            <a:r>
              <a:rPr lang="en-US" altLang="zh-CN" dirty="0">
                <a:solidFill>
                  <a:schemeClr val="tx1"/>
                </a:solidFill>
              </a:rPr>
              <a:t>SCM</a:t>
            </a:r>
            <a:r>
              <a:rPr lang="zh-CN" altLang="en-US" dirty="0">
                <a:solidFill>
                  <a:schemeClr val="tx1"/>
                </a:solidFill>
              </a:rPr>
              <a:t>（隐含因果图）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02E3D57-5341-2EFA-E07C-F4A05C5D200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02261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105304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Books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of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Causality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CAUSALITY, 2nd Edition, 2009">
            <a:extLst>
              <a:ext uri="{FF2B5EF4-FFF2-40B4-BE49-F238E27FC236}">
                <a16:creationId xmlns:a16="http://schemas.microsoft.com/office/drawing/2014/main" id="{5F6D7885-BC70-2EC0-4F7B-0347D5EFBB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547" y="1900628"/>
            <a:ext cx="1959574" cy="2775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永恒的图灵">
            <a:extLst>
              <a:ext uri="{FF2B5EF4-FFF2-40B4-BE49-F238E27FC236}">
                <a16:creationId xmlns:a16="http://schemas.microsoft.com/office/drawing/2014/main" id="{FCAD5D83-18D9-16AA-0BF2-63F1E0C205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5575" y="1900629"/>
            <a:ext cx="2857982" cy="2857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WHY">
            <a:extLst>
              <a:ext uri="{FF2B5EF4-FFF2-40B4-BE49-F238E27FC236}">
                <a16:creationId xmlns:a16="http://schemas.microsoft.com/office/drawing/2014/main" id="{0B34920E-D90F-8AAE-C850-95704483C7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619" y="1900629"/>
            <a:ext cx="1789957" cy="2775526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CB29F097-FB15-D8D4-D002-18E7ACC70F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1749" y="1900627"/>
            <a:ext cx="2154257" cy="2857981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F696863C-DE97-FB83-8E14-CD07C1ABDE4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95613B94-1512-6443-4ED8-DAD86A69D1E5}"/>
              </a:ext>
            </a:extLst>
          </p:cNvPr>
          <p:cNvSpPr txBox="1"/>
          <p:nvPr/>
        </p:nvSpPr>
        <p:spPr>
          <a:xfrm>
            <a:off x="574304" y="6338892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529375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11166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Hierarchy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of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Causality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>
            <a:extLst>
              <a:ext uri="{FF2B5EF4-FFF2-40B4-BE49-F238E27FC236}">
                <a16:creationId xmlns:a16="http://schemas.microsoft.com/office/drawing/2014/main" id="{A775D885-E4B6-3B7F-CC94-95DEA4AA1B68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Judea</a:t>
            </a:r>
            <a:r>
              <a:rPr lang="zh-CN" altLang="en-US" sz="1400" dirty="0"/>
              <a:t> </a:t>
            </a:r>
            <a:r>
              <a:rPr lang="en-US" altLang="zh-CN" sz="1400" dirty="0"/>
              <a:t>Pearl:</a:t>
            </a:r>
            <a:r>
              <a:rPr lang="zh-CN" altLang="en-US" sz="1400" dirty="0"/>
              <a:t> </a:t>
            </a:r>
            <a:r>
              <a:rPr lang="en-US" altLang="zh-CN" sz="1400" dirty="0"/>
              <a:t>The</a:t>
            </a:r>
            <a:r>
              <a:rPr lang="zh-CN" altLang="en-US" sz="1400" dirty="0"/>
              <a:t> </a:t>
            </a:r>
            <a:r>
              <a:rPr lang="en-US" altLang="zh-CN" sz="1400" dirty="0"/>
              <a:t>Book</a:t>
            </a:r>
            <a:r>
              <a:rPr lang="zh-CN" altLang="en-US" sz="1400" dirty="0"/>
              <a:t> </a:t>
            </a:r>
            <a:r>
              <a:rPr lang="en-US" altLang="zh-CN" sz="1400" dirty="0"/>
              <a:t>of</a:t>
            </a:r>
            <a:r>
              <a:rPr lang="zh-CN" altLang="en-US" sz="1400" dirty="0"/>
              <a:t> </a:t>
            </a:r>
            <a:r>
              <a:rPr lang="en-US" altLang="zh-CN" sz="1400" dirty="0"/>
              <a:t>Why</a:t>
            </a:r>
            <a:endParaRPr lang="zh-CN" altLang="en-US" sz="1400" dirty="0"/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B6FA0E58-8AB5-55C4-95F5-C66A1AC8A2B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33"/>
          <a:stretch/>
        </p:blipFill>
        <p:spPr>
          <a:xfrm>
            <a:off x="6945684" y="221963"/>
            <a:ext cx="5021484" cy="5334282"/>
          </a:xfrm>
          <a:prstGeom prst="rect">
            <a:avLst/>
          </a:prstGeom>
        </p:spPr>
      </p:pic>
      <p:sp>
        <p:nvSpPr>
          <p:cNvPr id="12" name="内容占位符 7">
            <a:extLst>
              <a:ext uri="{FF2B5EF4-FFF2-40B4-BE49-F238E27FC236}">
                <a16:creationId xmlns:a16="http://schemas.microsoft.com/office/drawing/2014/main" id="{E931EAB3-60FF-39F3-3E80-5B37AE64BE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14039" y="1204590"/>
            <a:ext cx="5521696" cy="4351655"/>
          </a:xfrm>
        </p:spPr>
        <p:txBody>
          <a:bodyPr>
            <a:normAutofit fontScale="87500" lnSpcReduction="10000"/>
          </a:bodyPr>
          <a:lstStyle/>
          <a:p>
            <a:pPr fontAlgn="auto">
              <a:lnSpc>
                <a:spcPct val="120000"/>
              </a:lnSpc>
            </a:pPr>
            <a:endParaRPr lang="zh-CN" altLang="en-US" dirty="0"/>
          </a:p>
          <a:p>
            <a:pPr lvl="0" fontAlgn="auto">
              <a:lnSpc>
                <a:spcPct val="120000"/>
              </a:lnSpc>
            </a:pPr>
            <a:r>
              <a:rPr lang="zh-CN" altLang="en-US" dirty="0">
                <a:sym typeface="+mn-ea"/>
              </a:rPr>
              <a:t>观察：回答</a:t>
            </a:r>
            <a:r>
              <a:rPr lang="zh-CN" altLang="en-US" b="1" dirty="0">
                <a:solidFill>
                  <a:srgbClr val="FF0000"/>
                </a:solidFill>
                <a:sym typeface="+mn-ea"/>
              </a:rPr>
              <a:t>相关性</a:t>
            </a:r>
            <a:r>
              <a:rPr lang="zh-CN" altLang="en-US" b="1" dirty="0">
                <a:solidFill>
                  <a:srgbClr val="FF0000"/>
                </a:solidFill>
              </a:rPr>
              <a:t>（</a:t>
            </a:r>
            <a:r>
              <a:rPr lang="en-US" altLang="zh-CN" b="1" dirty="0" err="1">
                <a:solidFill>
                  <a:srgbClr val="FF0000"/>
                </a:solidFill>
              </a:rPr>
              <a:t>assosiation</a:t>
            </a:r>
            <a:r>
              <a:rPr lang="zh-CN" altLang="en-US" b="1" dirty="0">
                <a:solidFill>
                  <a:srgbClr val="FF0000"/>
                </a:solidFill>
              </a:rPr>
              <a:t>）</a:t>
            </a:r>
            <a:r>
              <a:rPr lang="zh-CN" altLang="en-US" dirty="0">
                <a:sym typeface="+mn-ea"/>
              </a:rPr>
              <a:t>问题</a:t>
            </a:r>
            <a:endParaRPr lang="zh-CN" altLang="en-US" dirty="0"/>
          </a:p>
          <a:p>
            <a:pPr lvl="1" fontAlgn="auto">
              <a:lnSpc>
                <a:spcPct val="120000"/>
              </a:lnSpc>
            </a:pPr>
            <a:r>
              <a:rPr lang="zh-CN" altLang="en-US" dirty="0"/>
              <a:t>如果观测到</a:t>
            </a:r>
            <a:r>
              <a:rPr lang="en-US" altLang="zh-CN" dirty="0"/>
              <a:t>X</a:t>
            </a:r>
            <a:r>
              <a:rPr lang="zh-CN" altLang="en-US" dirty="0"/>
              <a:t>发生，</a:t>
            </a:r>
            <a:r>
              <a:rPr lang="en-US" altLang="zh-CN" dirty="0"/>
              <a:t>Y</a:t>
            </a:r>
            <a:r>
              <a:rPr lang="zh-CN" altLang="en-US" dirty="0"/>
              <a:t>会发生吗？</a:t>
            </a:r>
          </a:p>
          <a:p>
            <a:pPr lvl="1" fontAlgn="auto">
              <a:lnSpc>
                <a:spcPct val="120000"/>
              </a:lnSpc>
            </a:pPr>
            <a:r>
              <a:rPr lang="zh-CN" altLang="en-US" dirty="0"/>
              <a:t>输入：数据</a:t>
            </a:r>
            <a:endParaRPr lang="zh-CN" altLang="en-US" sz="1300" dirty="0"/>
          </a:p>
          <a:p>
            <a:pPr lvl="0" fontAlgn="auto">
              <a:lnSpc>
                <a:spcPct val="120000"/>
              </a:lnSpc>
            </a:pPr>
            <a:r>
              <a:rPr lang="zh-CN" altLang="en-US" dirty="0"/>
              <a:t>干预：回答</a:t>
            </a:r>
            <a:r>
              <a:rPr lang="zh-CN" altLang="en-US" b="1" dirty="0">
                <a:solidFill>
                  <a:srgbClr val="FF0000"/>
                </a:solidFill>
              </a:rPr>
              <a:t>干预</a:t>
            </a:r>
            <a:r>
              <a:rPr lang="zh-CN" altLang="en-US" b="1" dirty="0">
                <a:solidFill>
                  <a:srgbClr val="FF0000"/>
                </a:solidFill>
                <a:sym typeface="+mn-ea"/>
              </a:rPr>
              <a:t>（</a:t>
            </a:r>
            <a:r>
              <a:rPr lang="en-US" altLang="zh-CN" b="1" dirty="0">
                <a:solidFill>
                  <a:srgbClr val="FF0000"/>
                </a:solidFill>
                <a:sym typeface="+mn-ea"/>
              </a:rPr>
              <a:t>intervention</a:t>
            </a:r>
            <a:r>
              <a:rPr lang="zh-CN" altLang="en-US" b="1" dirty="0">
                <a:solidFill>
                  <a:srgbClr val="FF0000"/>
                </a:solidFill>
                <a:sym typeface="+mn-ea"/>
              </a:rPr>
              <a:t>）</a:t>
            </a:r>
            <a:r>
              <a:rPr lang="zh-CN" altLang="en-US" dirty="0">
                <a:sym typeface="+mn-ea"/>
              </a:rPr>
              <a:t>问题</a:t>
            </a:r>
            <a:endParaRPr lang="zh-CN" altLang="en-US" dirty="0"/>
          </a:p>
          <a:p>
            <a:pPr lvl="1" fontAlgn="auto">
              <a:lnSpc>
                <a:spcPct val="120000"/>
              </a:lnSpc>
            </a:pPr>
            <a:r>
              <a:rPr lang="zh-CN" altLang="en-US" dirty="0"/>
              <a:t>如果让</a:t>
            </a:r>
            <a:r>
              <a:rPr lang="en-US" altLang="zh-CN" dirty="0"/>
              <a:t>X</a:t>
            </a:r>
            <a:r>
              <a:rPr lang="zh-CN" altLang="en-US" dirty="0">
                <a:sym typeface="+mn-ea"/>
              </a:rPr>
              <a:t>发生</a:t>
            </a:r>
            <a:r>
              <a:rPr lang="zh-CN" altLang="en-US" dirty="0"/>
              <a:t>，</a:t>
            </a:r>
            <a:r>
              <a:rPr lang="en-US" altLang="zh-CN" dirty="0"/>
              <a:t>Y</a:t>
            </a:r>
            <a:r>
              <a:rPr lang="zh-CN" altLang="en-US" dirty="0"/>
              <a:t>会发生吗？</a:t>
            </a:r>
          </a:p>
          <a:p>
            <a:pPr lvl="1" fontAlgn="auto">
              <a:lnSpc>
                <a:spcPct val="120000"/>
              </a:lnSpc>
            </a:pPr>
            <a:r>
              <a:rPr lang="zh-CN" altLang="en-US" dirty="0"/>
              <a:t>输入：数据，因果图（</a:t>
            </a:r>
            <a:r>
              <a:rPr lang="en-US" altLang="zh-CN" dirty="0"/>
              <a:t>DAG</a:t>
            </a:r>
            <a:r>
              <a:rPr lang="zh-CN" altLang="en-US" dirty="0"/>
              <a:t>）</a:t>
            </a:r>
          </a:p>
          <a:p>
            <a:pPr lvl="0" fontAlgn="auto">
              <a:lnSpc>
                <a:spcPct val="120000"/>
              </a:lnSpc>
            </a:pPr>
            <a:r>
              <a:rPr lang="zh-CN" altLang="en-US" dirty="0"/>
              <a:t>想象：回答</a:t>
            </a:r>
            <a:r>
              <a:rPr lang="zh-CN" altLang="en-US" b="1" dirty="0">
                <a:solidFill>
                  <a:srgbClr val="FF0000"/>
                </a:solidFill>
              </a:rPr>
              <a:t>反事实（</a:t>
            </a:r>
            <a:r>
              <a:rPr lang="en-US" altLang="zh-CN" b="1" dirty="0">
                <a:solidFill>
                  <a:srgbClr val="FF0000"/>
                </a:solidFill>
              </a:rPr>
              <a:t>counterfactuals</a:t>
            </a:r>
            <a:r>
              <a:rPr lang="zh-CN" altLang="en-US" b="1" dirty="0">
                <a:solidFill>
                  <a:srgbClr val="FF0000"/>
                </a:solidFill>
              </a:rPr>
              <a:t>）</a:t>
            </a:r>
            <a:r>
              <a:rPr lang="zh-CN" altLang="en-US" dirty="0">
                <a:sym typeface="+mn-ea"/>
              </a:rPr>
              <a:t>问题</a:t>
            </a:r>
            <a:endParaRPr lang="zh-CN" altLang="en-US" dirty="0"/>
          </a:p>
          <a:p>
            <a:pPr lvl="1" fontAlgn="auto">
              <a:lnSpc>
                <a:spcPct val="120000"/>
              </a:lnSpc>
            </a:pPr>
            <a:r>
              <a:rPr lang="zh-CN" altLang="en-US" dirty="0"/>
              <a:t>事实：</a:t>
            </a:r>
            <a:r>
              <a:rPr lang="en-US" altLang="zh-CN" dirty="0"/>
              <a:t>X</a:t>
            </a:r>
            <a:r>
              <a:rPr lang="zh-CN" altLang="en-US" dirty="0"/>
              <a:t>导致了</a:t>
            </a:r>
            <a:r>
              <a:rPr lang="en-US" altLang="zh-CN" dirty="0"/>
              <a:t>Y</a:t>
            </a:r>
            <a:r>
              <a:rPr lang="zh-CN" altLang="en-US" dirty="0"/>
              <a:t>。反事实：</a:t>
            </a:r>
            <a:r>
              <a:rPr lang="zh-CN" altLang="en-US" dirty="0">
                <a:sym typeface="+mn-ea"/>
              </a:rPr>
              <a:t>假设</a:t>
            </a:r>
            <a:r>
              <a:rPr lang="en-US" altLang="zh-CN" dirty="0"/>
              <a:t>X</a:t>
            </a:r>
            <a:r>
              <a:rPr lang="zh-CN" altLang="en-US" dirty="0"/>
              <a:t>没</a:t>
            </a:r>
            <a:r>
              <a:rPr lang="zh-CN" altLang="en-US" dirty="0">
                <a:sym typeface="+mn-ea"/>
              </a:rPr>
              <a:t>发生</a:t>
            </a:r>
            <a:r>
              <a:rPr lang="zh-CN" altLang="en-US" dirty="0"/>
              <a:t>，而是</a:t>
            </a:r>
            <a:r>
              <a:rPr lang="en-US" altLang="zh-CN" dirty="0"/>
              <a:t>X’</a:t>
            </a:r>
            <a:r>
              <a:rPr lang="zh-CN" altLang="en-US" dirty="0">
                <a:sym typeface="+mn-ea"/>
              </a:rPr>
              <a:t>发生</a:t>
            </a:r>
            <a:r>
              <a:rPr lang="zh-CN" altLang="en-US" dirty="0"/>
              <a:t>，</a:t>
            </a:r>
            <a:r>
              <a:rPr lang="en-US" altLang="zh-CN" dirty="0"/>
              <a:t>Y’</a:t>
            </a:r>
            <a:r>
              <a:rPr lang="zh-CN" altLang="en-US" dirty="0"/>
              <a:t>会是什么？</a:t>
            </a:r>
          </a:p>
          <a:p>
            <a:pPr lvl="1" fontAlgn="auto">
              <a:lnSpc>
                <a:spcPct val="120000"/>
              </a:lnSpc>
            </a:pPr>
            <a:r>
              <a:rPr lang="zh-CN" altLang="en-US" dirty="0"/>
              <a:t>输入：数据，因果图，</a:t>
            </a:r>
            <a:r>
              <a:rPr lang="en-US" altLang="zh-CN" dirty="0"/>
              <a:t>SCM</a:t>
            </a:r>
            <a:r>
              <a:rPr lang="zh-CN" altLang="en-US" dirty="0"/>
              <a:t>（隐含因果图）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01C26F8-FA94-F510-2D38-B654E493669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17025"/>
      </p:ext>
    </p:extLst>
  </p:cSld>
  <p:clrMapOvr>
    <a:masterClrMapping/>
  </p:clrMapOvr>
</p:sld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回顾">
  <a:themeElements>
    <a:clrScheme name="灰度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回顾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回顾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D26EA377-59BD-4C9C-9D94-EE8416EE4C79}"/>
    </a:ext>
  </a:extLst>
</a:theme>
</file>

<file path=ppt/theme/theme4.xml><?xml version="1.0" encoding="utf-8"?>
<a:theme xmlns:a="http://schemas.openxmlformats.org/drawingml/2006/main" name="1_回顾">
  <a:themeElements>
    <a:clrScheme name="灰度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回顾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回顾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离子会议室</Template>
  <TotalTime>0</TotalTime>
  <Words>5872</Words>
  <Application>Microsoft Macintosh PowerPoint</Application>
  <PresentationFormat>宽屏</PresentationFormat>
  <Paragraphs>1048</Paragraphs>
  <Slides>84</Slides>
  <Notes>84</Notes>
  <HiddenSlides>8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4</vt:i4>
      </vt:variant>
      <vt:variant>
        <vt:lpstr>幻灯片标题</vt:lpstr>
      </vt:variant>
      <vt:variant>
        <vt:i4>84</vt:i4>
      </vt:variant>
    </vt:vector>
  </HeadingPairs>
  <TitlesOfParts>
    <vt:vector size="96" baseType="lpstr">
      <vt:lpstr>微软雅黑</vt:lpstr>
      <vt:lpstr>Songti SC</vt:lpstr>
      <vt:lpstr>Arial</vt:lpstr>
      <vt:lpstr>Calibri</vt:lpstr>
      <vt:lpstr>Calibri Light</vt:lpstr>
      <vt:lpstr>Cambria Math</vt:lpstr>
      <vt:lpstr>Wingdings</vt:lpstr>
      <vt:lpstr>Wingdings 2</vt:lpstr>
      <vt:lpstr>HDOfficeLightV0</vt:lpstr>
      <vt:lpstr>1_HDOfficeLightV0</vt:lpstr>
      <vt:lpstr>回顾</vt:lpstr>
      <vt:lpstr>1_回顾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lastModifiedBy/>
  <cp:revision>1</cp:revision>
  <cp:lastPrinted>2017-09-12T21:58:02Z</cp:lastPrinted>
  <dcterms:created xsi:type="dcterms:W3CDTF">2015-04-22T13:43:42Z</dcterms:created>
  <dcterms:modified xsi:type="dcterms:W3CDTF">2023-05-17T09:05:18Z</dcterms:modified>
  <cp:category/>
</cp:coreProperties>
</file>